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11"/>
  </p:notesMasterIdLst>
  <p:sldIdLst>
    <p:sldId id="362" r:id="rId5"/>
    <p:sldId id="342" r:id="rId6"/>
    <p:sldId id="2586" r:id="rId7"/>
    <p:sldId id="259" r:id="rId8"/>
    <p:sldId id="2575" r:id="rId9"/>
    <p:sldId id="2585" r:id="rId10"/>
  </p:sldIdLst>
  <p:sldSz cx="12192000" cy="6858000"/>
  <p:notesSz cx="6858000" cy="9144000"/>
  <p:embeddedFontLst>
    <p:embeddedFont>
      <p:font typeface="Raleway"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71D17-2DD5-54D8-1029-48ED50298FDC}" name="Veronica" initials="VL" userId="S::veronica@calcleanenergy.onmicrosoft.com::34dc2c6a-d852-401b-a1de-ecaec7739b44" providerId="AD"/>
  <p188:author id="{5D8F085C-D7F8-2500-704A-4D9BD6579E61}" name="Veronica Lombardi" initials="VL" userId="S::lombardi@exergyenergy.com::5258f894-a268-49a0-a540-9aa990dee834" providerId="AD"/>
  <p188:author id="{832455D3-D840-2A00-4B26-7E1B5D3D47A0}" name="David Kurzman" initials="DK" userId="David Kurzman" providerId="None"/>
  <p188:author id="{C6AB3BEC-58B3-83D7-C406-1CBD52D170AA}" name="Camille March" initials="CM" userId="ad768c3ce368d461" providerId="Windows Live"/>
  <p188:author id="{83A324F6-8079-7E55-BF88-DE5BB03753DF}" name="David March" initials="DM" userId="S::march@exergyenergy.com::d7c1f290-44b8-43b7-828c-f14551f48a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2762C8"/>
    <a:srgbClr val="2760C7"/>
    <a:srgbClr val="EEF0F8"/>
    <a:srgbClr val="E6E9F5"/>
    <a:srgbClr val="5692FA"/>
    <a:srgbClr val="334AA7"/>
    <a:srgbClr val="3249A7"/>
    <a:srgbClr val="172C5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0CFED-6407-4C49-B6E4-67DDD840B103}" v="1" dt="2026-03-11T16:57:24.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Lombardi" userId="5258f894-a268-49a0-a540-9aa990dee834" providerId="ADAL" clId="{11F91497-A160-47C3-B538-9F6A5D3A7B10}"/>
    <pc:docChg chg="custSel modSld">
      <pc:chgData name="Veronica Lombardi" userId="5258f894-a268-49a0-a540-9aa990dee834" providerId="ADAL" clId="{11F91497-A160-47C3-B538-9F6A5D3A7B10}" dt="2026-03-11T16:57:30.725" v="24" actId="1076"/>
      <pc:docMkLst>
        <pc:docMk/>
      </pc:docMkLst>
      <pc:sldChg chg="addSp delSp modSp mod">
        <pc:chgData name="Veronica Lombardi" userId="5258f894-a268-49a0-a540-9aa990dee834" providerId="ADAL" clId="{11F91497-A160-47C3-B538-9F6A5D3A7B10}" dt="2026-03-11T16:57:30.725" v="24" actId="1076"/>
        <pc:sldMkLst>
          <pc:docMk/>
          <pc:sldMk cId="4254535449" sldId="259"/>
        </pc:sldMkLst>
        <pc:spChg chg="mod">
          <ac:chgData name="Veronica Lombardi" userId="5258f894-a268-49a0-a540-9aa990dee834" providerId="ADAL" clId="{11F91497-A160-47C3-B538-9F6A5D3A7B10}" dt="2026-03-11T16:57:00.671" v="22" actId="1076"/>
          <ac:spMkLst>
            <pc:docMk/>
            <pc:sldMk cId="4254535449" sldId="259"/>
            <ac:spMk id="7" creationId="{E4833519-14E0-6F76-3671-440E34D8F12E}"/>
          </ac:spMkLst>
        </pc:spChg>
        <pc:spChg chg="del mod">
          <ac:chgData name="Veronica Lombardi" userId="5258f894-a268-49a0-a540-9aa990dee834" providerId="ADAL" clId="{11F91497-A160-47C3-B538-9F6A5D3A7B10}" dt="2026-03-11T16:52:50.937" v="1" actId="478"/>
          <ac:spMkLst>
            <pc:docMk/>
            <pc:sldMk cId="4254535449" sldId="259"/>
            <ac:spMk id="12" creationId="{FE3A9591-4029-2538-569A-97AFD93731F3}"/>
          </ac:spMkLst>
        </pc:spChg>
        <pc:picChg chg="add mod ord">
          <ac:chgData name="Veronica Lombardi" userId="5258f894-a268-49a0-a540-9aa990dee834" providerId="ADAL" clId="{11F91497-A160-47C3-B538-9F6A5D3A7B10}" dt="2026-03-11T16:56:56.232" v="21" actId="1076"/>
          <ac:picMkLst>
            <pc:docMk/>
            <pc:sldMk cId="4254535449" sldId="259"/>
            <ac:picMk id="5" creationId="{2B2D9963-69B7-E617-BC6D-7BFB00C5364E}"/>
          </ac:picMkLst>
        </pc:picChg>
        <pc:cxnChg chg="add mod">
          <ac:chgData name="Veronica Lombardi" userId="5258f894-a268-49a0-a540-9aa990dee834" providerId="ADAL" clId="{11F91497-A160-47C3-B538-9F6A5D3A7B10}" dt="2026-03-11T16:57:30.725" v="24" actId="1076"/>
          <ac:cxnSpMkLst>
            <pc:docMk/>
            <pc:sldMk cId="4254535449" sldId="259"/>
            <ac:cxnSpMk id="8" creationId="{89BB8156-5D76-F02F-753B-D35B4FE0206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AC542-CF32-7445-8363-16049B0398F7}" type="datetimeFigureOut">
              <a:rPr lang="en-GB" smtClean="0"/>
              <a:t>11/03/2026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0206A-7732-6245-9629-C4649E8D8176}" type="slidenum">
              <a:rPr lang="en-GB" smtClean="0"/>
              <a:t>‹#›</a:t>
            </a:fld>
            <a:endParaRPr lang="en-GB"/>
          </a:p>
        </p:txBody>
      </p:sp>
    </p:spTree>
    <p:extLst>
      <p:ext uri="{BB962C8B-B14F-4D97-AF65-F5344CB8AC3E}">
        <p14:creationId xmlns:p14="http://schemas.microsoft.com/office/powerpoint/2010/main" val="426370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30206A-7732-6245-9629-C4649E8D8176}" type="slidenum">
              <a:rPr lang="en-GB" smtClean="0"/>
              <a:t>2</a:t>
            </a:fld>
            <a:endParaRPr lang="en-GB"/>
          </a:p>
        </p:txBody>
      </p:sp>
    </p:spTree>
    <p:extLst>
      <p:ext uri="{BB962C8B-B14F-4D97-AF65-F5344CB8AC3E}">
        <p14:creationId xmlns:p14="http://schemas.microsoft.com/office/powerpoint/2010/main" val="280076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9B4A7-5310-7537-E98D-10C3C11C8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808C88-18AC-32B4-5FA8-FE5781CAD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5D1CB-85DC-949E-0520-77C0D3B0E9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F7F35B-5CBB-0D15-0292-62C4D2526AA6}"/>
              </a:ext>
            </a:extLst>
          </p:cNvPr>
          <p:cNvSpPr>
            <a:spLocks noGrp="1"/>
          </p:cNvSpPr>
          <p:nvPr>
            <p:ph type="sldNum" sz="quarter" idx="5"/>
          </p:nvPr>
        </p:nvSpPr>
        <p:spPr/>
        <p:txBody>
          <a:bodyPr/>
          <a:lstStyle/>
          <a:p>
            <a:fld id="{A430206A-7732-6245-9629-C4649E8D8176}" type="slidenum">
              <a:rPr lang="en-GB" smtClean="0"/>
              <a:t>6</a:t>
            </a:fld>
            <a:endParaRPr lang="en-GB"/>
          </a:p>
        </p:txBody>
      </p:sp>
    </p:spTree>
    <p:extLst>
      <p:ext uri="{BB962C8B-B14F-4D97-AF65-F5344CB8AC3E}">
        <p14:creationId xmlns:p14="http://schemas.microsoft.com/office/powerpoint/2010/main" val="382722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CC50-51D3-49A2-3709-D26E5CDCF2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8BD6FB3-A906-FF2E-49AC-AF144379CD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46BC51E-9DF0-5465-5DE0-872A928C4EED}"/>
              </a:ext>
            </a:extLst>
          </p:cNvPr>
          <p:cNvSpPr>
            <a:spLocks noGrp="1"/>
          </p:cNvSpPr>
          <p:nvPr>
            <p:ph type="dt" sz="half" idx="10"/>
          </p:nvPr>
        </p:nvSpPr>
        <p:spPr/>
        <p:txBody>
          <a:bodyPr/>
          <a:lstStyle/>
          <a:p>
            <a:fld id="{C98F9BD5-C0C9-C342-B3B6-42F444D38753}" type="datetime1">
              <a:rPr lang="en-IN" smtClean="0"/>
              <a:t>11-03-2026</a:t>
            </a:fld>
            <a:endParaRPr lang="en-GB"/>
          </a:p>
        </p:txBody>
      </p:sp>
      <p:sp>
        <p:nvSpPr>
          <p:cNvPr id="5" name="Footer Placeholder 4">
            <a:extLst>
              <a:ext uri="{FF2B5EF4-FFF2-40B4-BE49-F238E27FC236}">
                <a16:creationId xmlns:a16="http://schemas.microsoft.com/office/drawing/2014/main" id="{20758C83-C97C-66CC-F7C0-C73B91030CDD}"/>
              </a:ext>
            </a:extLst>
          </p:cNvPr>
          <p:cNvSpPr>
            <a:spLocks noGrp="1"/>
          </p:cNvSpPr>
          <p:nvPr>
            <p:ph type="ftr" sz="quarter" idx="11"/>
          </p:nvPr>
        </p:nvSpPr>
        <p:spPr/>
        <p:txBody>
          <a:bodyPr/>
          <a:lstStyle/>
          <a:p>
            <a:r>
              <a:rPr lang="en-GB"/>
              <a:t>Private and confidential | 2026</a:t>
            </a:r>
          </a:p>
        </p:txBody>
      </p:sp>
      <p:sp>
        <p:nvSpPr>
          <p:cNvPr id="6" name="Slide Number Placeholder 5">
            <a:extLst>
              <a:ext uri="{FF2B5EF4-FFF2-40B4-BE49-F238E27FC236}">
                <a16:creationId xmlns:a16="http://schemas.microsoft.com/office/drawing/2014/main" id="{72E25CD3-72ED-0AD5-1AD7-969793A98C47}"/>
              </a:ext>
            </a:extLst>
          </p:cNvPr>
          <p:cNvSpPr>
            <a:spLocks noGrp="1"/>
          </p:cNvSpPr>
          <p:nvPr>
            <p:ph type="sldNum" sz="quarter" idx="12"/>
          </p:nvPr>
        </p:nvSpPr>
        <p:spPr/>
        <p:txBody>
          <a:bodyPr/>
          <a:lstStyle/>
          <a:p>
            <a:fld id="{25E5A774-0041-BB4B-970E-13CC0BD132AE}" type="slidenum">
              <a:rPr lang="en-GB" smtClean="0"/>
              <a:t>‹#›</a:t>
            </a:fld>
            <a:endParaRPr lang="en-GB"/>
          </a:p>
        </p:txBody>
      </p:sp>
    </p:spTree>
    <p:extLst>
      <p:ext uri="{BB962C8B-B14F-4D97-AF65-F5344CB8AC3E}">
        <p14:creationId xmlns:p14="http://schemas.microsoft.com/office/powerpoint/2010/main" val="316519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D173C-23D9-C173-63E4-31F1790346E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101161C-6DDF-A8EF-F37A-12D3772589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5CF0732-EF7E-8D4D-E5E2-58ACE23CDE1E}"/>
              </a:ext>
            </a:extLst>
          </p:cNvPr>
          <p:cNvSpPr>
            <a:spLocks noGrp="1"/>
          </p:cNvSpPr>
          <p:nvPr>
            <p:ph type="dt" sz="half" idx="10"/>
          </p:nvPr>
        </p:nvSpPr>
        <p:spPr/>
        <p:txBody>
          <a:bodyPr/>
          <a:lstStyle/>
          <a:p>
            <a:fld id="{F3AA92FC-B3AC-9440-BD24-01837803F001}" type="datetime1">
              <a:rPr lang="en-IN" smtClean="0"/>
              <a:t>11-03-2026</a:t>
            </a:fld>
            <a:endParaRPr lang="en-GB"/>
          </a:p>
        </p:txBody>
      </p:sp>
      <p:sp>
        <p:nvSpPr>
          <p:cNvPr id="5" name="Footer Placeholder 4">
            <a:extLst>
              <a:ext uri="{FF2B5EF4-FFF2-40B4-BE49-F238E27FC236}">
                <a16:creationId xmlns:a16="http://schemas.microsoft.com/office/drawing/2014/main" id="{662D4C9C-0D66-7C23-6E1E-5B932AFC804C}"/>
              </a:ext>
            </a:extLst>
          </p:cNvPr>
          <p:cNvSpPr>
            <a:spLocks noGrp="1"/>
          </p:cNvSpPr>
          <p:nvPr>
            <p:ph type="ftr" sz="quarter" idx="11"/>
          </p:nvPr>
        </p:nvSpPr>
        <p:spPr/>
        <p:txBody>
          <a:bodyPr/>
          <a:lstStyle/>
          <a:p>
            <a:r>
              <a:rPr lang="en-GB"/>
              <a:t>Private and confidential | 2026</a:t>
            </a:r>
          </a:p>
        </p:txBody>
      </p:sp>
      <p:sp>
        <p:nvSpPr>
          <p:cNvPr id="6" name="Slide Number Placeholder 5">
            <a:extLst>
              <a:ext uri="{FF2B5EF4-FFF2-40B4-BE49-F238E27FC236}">
                <a16:creationId xmlns:a16="http://schemas.microsoft.com/office/drawing/2014/main" id="{987CCA2F-DEE8-B0F6-7F0D-0AF44B3A40A9}"/>
              </a:ext>
            </a:extLst>
          </p:cNvPr>
          <p:cNvSpPr>
            <a:spLocks noGrp="1"/>
          </p:cNvSpPr>
          <p:nvPr>
            <p:ph type="sldNum" sz="quarter" idx="12"/>
          </p:nvPr>
        </p:nvSpPr>
        <p:spPr/>
        <p:txBody>
          <a:bodyPr/>
          <a:lstStyle/>
          <a:p>
            <a:fld id="{25E5A774-0041-BB4B-970E-13CC0BD132AE}" type="slidenum">
              <a:rPr lang="en-GB" smtClean="0"/>
              <a:t>‹#›</a:t>
            </a:fld>
            <a:endParaRPr lang="en-GB"/>
          </a:p>
        </p:txBody>
      </p:sp>
    </p:spTree>
    <p:extLst>
      <p:ext uri="{BB962C8B-B14F-4D97-AF65-F5344CB8AC3E}">
        <p14:creationId xmlns:p14="http://schemas.microsoft.com/office/powerpoint/2010/main" val="392730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42A7B-24A0-F363-1F03-3B8C1AF65C2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BBCFF1A-6F17-CBD0-1D3B-994E581097F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4D4DF3-6233-245C-1524-1410C6A3270F}"/>
              </a:ext>
            </a:extLst>
          </p:cNvPr>
          <p:cNvSpPr>
            <a:spLocks noGrp="1"/>
          </p:cNvSpPr>
          <p:nvPr>
            <p:ph type="dt" sz="half" idx="10"/>
          </p:nvPr>
        </p:nvSpPr>
        <p:spPr/>
        <p:txBody>
          <a:bodyPr/>
          <a:lstStyle/>
          <a:p>
            <a:fld id="{2AEE02D1-187D-0543-B5B5-C7201DF6C4EF}" type="datetime1">
              <a:rPr lang="en-IN" smtClean="0"/>
              <a:t>11-03-2026</a:t>
            </a:fld>
            <a:endParaRPr lang="en-GB"/>
          </a:p>
        </p:txBody>
      </p:sp>
      <p:sp>
        <p:nvSpPr>
          <p:cNvPr id="5" name="Footer Placeholder 4">
            <a:extLst>
              <a:ext uri="{FF2B5EF4-FFF2-40B4-BE49-F238E27FC236}">
                <a16:creationId xmlns:a16="http://schemas.microsoft.com/office/drawing/2014/main" id="{EB2FE436-DAB2-A9C3-0559-119602E0D4D2}"/>
              </a:ext>
            </a:extLst>
          </p:cNvPr>
          <p:cNvSpPr>
            <a:spLocks noGrp="1"/>
          </p:cNvSpPr>
          <p:nvPr>
            <p:ph type="ftr" sz="quarter" idx="11"/>
          </p:nvPr>
        </p:nvSpPr>
        <p:spPr/>
        <p:txBody>
          <a:bodyPr/>
          <a:lstStyle/>
          <a:p>
            <a:r>
              <a:rPr lang="en-GB"/>
              <a:t>Private and confidential | 2026</a:t>
            </a:r>
          </a:p>
        </p:txBody>
      </p:sp>
      <p:sp>
        <p:nvSpPr>
          <p:cNvPr id="6" name="Slide Number Placeholder 5">
            <a:extLst>
              <a:ext uri="{FF2B5EF4-FFF2-40B4-BE49-F238E27FC236}">
                <a16:creationId xmlns:a16="http://schemas.microsoft.com/office/drawing/2014/main" id="{B8024AC1-A827-EC0D-4DE9-5EBAE2C2FA8C}"/>
              </a:ext>
            </a:extLst>
          </p:cNvPr>
          <p:cNvSpPr>
            <a:spLocks noGrp="1"/>
          </p:cNvSpPr>
          <p:nvPr>
            <p:ph type="sldNum" sz="quarter" idx="12"/>
          </p:nvPr>
        </p:nvSpPr>
        <p:spPr/>
        <p:txBody>
          <a:bodyPr/>
          <a:lstStyle/>
          <a:p>
            <a:fld id="{25E5A774-0041-BB4B-970E-13CC0BD132AE}" type="slidenum">
              <a:rPr lang="en-GB" smtClean="0"/>
              <a:t>‹#›</a:t>
            </a:fld>
            <a:endParaRPr lang="en-GB"/>
          </a:p>
        </p:txBody>
      </p:sp>
    </p:spTree>
    <p:extLst>
      <p:ext uri="{BB962C8B-B14F-4D97-AF65-F5344CB8AC3E}">
        <p14:creationId xmlns:p14="http://schemas.microsoft.com/office/powerpoint/2010/main" val="92080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C331-2CD3-E204-6752-FDAD5E6661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4D3202E-FC21-1B79-E754-30B1E1373C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EB942A-637F-7015-7D11-EB894D2327E0}"/>
              </a:ext>
            </a:extLst>
          </p:cNvPr>
          <p:cNvSpPr>
            <a:spLocks noGrp="1"/>
          </p:cNvSpPr>
          <p:nvPr>
            <p:ph type="dt" sz="half" idx="10"/>
          </p:nvPr>
        </p:nvSpPr>
        <p:spPr/>
        <p:txBody>
          <a:bodyPr/>
          <a:lstStyle/>
          <a:p>
            <a:fld id="{C451309A-B6CF-AF4E-9ED4-8AAF308B7267}" type="datetime1">
              <a:rPr lang="en-IN" smtClean="0"/>
              <a:t>11-03-2026</a:t>
            </a:fld>
            <a:endParaRPr lang="en-GB"/>
          </a:p>
        </p:txBody>
      </p:sp>
      <p:sp>
        <p:nvSpPr>
          <p:cNvPr id="5" name="Footer Placeholder 4">
            <a:extLst>
              <a:ext uri="{FF2B5EF4-FFF2-40B4-BE49-F238E27FC236}">
                <a16:creationId xmlns:a16="http://schemas.microsoft.com/office/drawing/2014/main" id="{7D115B7B-9A89-DF35-199E-1F788122E52F}"/>
              </a:ext>
            </a:extLst>
          </p:cNvPr>
          <p:cNvSpPr>
            <a:spLocks noGrp="1"/>
          </p:cNvSpPr>
          <p:nvPr>
            <p:ph type="ftr" sz="quarter" idx="11"/>
          </p:nvPr>
        </p:nvSpPr>
        <p:spPr/>
        <p:txBody>
          <a:bodyPr/>
          <a:lstStyle/>
          <a:p>
            <a:r>
              <a:rPr lang="en-GB"/>
              <a:t>Private and confidential | 2026</a:t>
            </a:r>
          </a:p>
        </p:txBody>
      </p:sp>
      <p:sp>
        <p:nvSpPr>
          <p:cNvPr id="6" name="Slide Number Placeholder 5">
            <a:extLst>
              <a:ext uri="{FF2B5EF4-FFF2-40B4-BE49-F238E27FC236}">
                <a16:creationId xmlns:a16="http://schemas.microsoft.com/office/drawing/2014/main" id="{9FAB6921-6A58-9179-B149-3D739821620A}"/>
              </a:ext>
            </a:extLst>
          </p:cNvPr>
          <p:cNvSpPr>
            <a:spLocks noGrp="1"/>
          </p:cNvSpPr>
          <p:nvPr>
            <p:ph type="sldNum" sz="quarter" idx="12"/>
          </p:nvPr>
        </p:nvSpPr>
        <p:spPr/>
        <p:txBody>
          <a:bodyPr/>
          <a:lstStyle/>
          <a:p>
            <a:fld id="{25E5A774-0041-BB4B-970E-13CC0BD132AE}" type="slidenum">
              <a:rPr lang="en-GB" smtClean="0"/>
              <a:t>‹#›</a:t>
            </a:fld>
            <a:endParaRPr lang="en-GB"/>
          </a:p>
        </p:txBody>
      </p:sp>
    </p:spTree>
    <p:extLst>
      <p:ext uri="{BB962C8B-B14F-4D97-AF65-F5344CB8AC3E}">
        <p14:creationId xmlns:p14="http://schemas.microsoft.com/office/powerpoint/2010/main" val="411905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2DFB-75C4-454C-470F-33D27B2A1E5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F75793D-858B-549C-26DF-8A39EF4FDE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E11078-E210-FE00-D122-5C06789AC72F}"/>
              </a:ext>
            </a:extLst>
          </p:cNvPr>
          <p:cNvSpPr>
            <a:spLocks noGrp="1"/>
          </p:cNvSpPr>
          <p:nvPr>
            <p:ph type="dt" sz="half" idx="10"/>
          </p:nvPr>
        </p:nvSpPr>
        <p:spPr/>
        <p:txBody>
          <a:bodyPr/>
          <a:lstStyle/>
          <a:p>
            <a:fld id="{FEE483C9-0CE3-1F46-AC1A-90005050B255}" type="datetime1">
              <a:rPr lang="en-IN" smtClean="0"/>
              <a:t>11-03-2026</a:t>
            </a:fld>
            <a:endParaRPr lang="en-GB"/>
          </a:p>
        </p:txBody>
      </p:sp>
      <p:sp>
        <p:nvSpPr>
          <p:cNvPr id="5" name="Footer Placeholder 4">
            <a:extLst>
              <a:ext uri="{FF2B5EF4-FFF2-40B4-BE49-F238E27FC236}">
                <a16:creationId xmlns:a16="http://schemas.microsoft.com/office/drawing/2014/main" id="{95B8FD2E-8ED7-76F8-7103-E58064746A80}"/>
              </a:ext>
            </a:extLst>
          </p:cNvPr>
          <p:cNvSpPr>
            <a:spLocks noGrp="1"/>
          </p:cNvSpPr>
          <p:nvPr>
            <p:ph type="ftr" sz="quarter" idx="11"/>
          </p:nvPr>
        </p:nvSpPr>
        <p:spPr/>
        <p:txBody>
          <a:bodyPr/>
          <a:lstStyle/>
          <a:p>
            <a:r>
              <a:rPr lang="en-GB"/>
              <a:t>Private and confidential | 2026</a:t>
            </a:r>
          </a:p>
        </p:txBody>
      </p:sp>
      <p:sp>
        <p:nvSpPr>
          <p:cNvPr id="6" name="Slide Number Placeholder 5">
            <a:extLst>
              <a:ext uri="{FF2B5EF4-FFF2-40B4-BE49-F238E27FC236}">
                <a16:creationId xmlns:a16="http://schemas.microsoft.com/office/drawing/2014/main" id="{6DB0C50E-D0A0-FCC8-F5AE-182B702039F7}"/>
              </a:ext>
            </a:extLst>
          </p:cNvPr>
          <p:cNvSpPr>
            <a:spLocks noGrp="1"/>
          </p:cNvSpPr>
          <p:nvPr>
            <p:ph type="sldNum" sz="quarter" idx="12"/>
          </p:nvPr>
        </p:nvSpPr>
        <p:spPr/>
        <p:txBody>
          <a:bodyPr/>
          <a:lstStyle/>
          <a:p>
            <a:fld id="{25E5A774-0041-BB4B-970E-13CC0BD132AE}" type="slidenum">
              <a:rPr lang="en-GB" smtClean="0"/>
              <a:t>‹#›</a:t>
            </a:fld>
            <a:endParaRPr lang="en-GB"/>
          </a:p>
        </p:txBody>
      </p:sp>
    </p:spTree>
    <p:extLst>
      <p:ext uri="{BB962C8B-B14F-4D97-AF65-F5344CB8AC3E}">
        <p14:creationId xmlns:p14="http://schemas.microsoft.com/office/powerpoint/2010/main" val="118243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77CC-6757-5286-E1AF-14AE4FA8FA8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7B4E5A-A208-73C9-A3D7-EA70140812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D6033F3-1ABD-F42F-1922-9BD5F4BBBEC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A54F458-FAF5-0FFA-6404-B44DBC4C18E5}"/>
              </a:ext>
            </a:extLst>
          </p:cNvPr>
          <p:cNvSpPr>
            <a:spLocks noGrp="1"/>
          </p:cNvSpPr>
          <p:nvPr>
            <p:ph type="dt" sz="half" idx="10"/>
          </p:nvPr>
        </p:nvSpPr>
        <p:spPr/>
        <p:txBody>
          <a:bodyPr/>
          <a:lstStyle/>
          <a:p>
            <a:fld id="{0466CD3E-5601-9E4A-B8C7-04E35049AA3A}" type="datetime1">
              <a:rPr lang="en-IN" smtClean="0"/>
              <a:t>11-03-2026</a:t>
            </a:fld>
            <a:endParaRPr lang="en-GB"/>
          </a:p>
        </p:txBody>
      </p:sp>
      <p:sp>
        <p:nvSpPr>
          <p:cNvPr id="6" name="Footer Placeholder 5">
            <a:extLst>
              <a:ext uri="{FF2B5EF4-FFF2-40B4-BE49-F238E27FC236}">
                <a16:creationId xmlns:a16="http://schemas.microsoft.com/office/drawing/2014/main" id="{2B2A8E39-91AE-9195-08FC-7EF93D60A52F}"/>
              </a:ext>
            </a:extLst>
          </p:cNvPr>
          <p:cNvSpPr>
            <a:spLocks noGrp="1"/>
          </p:cNvSpPr>
          <p:nvPr>
            <p:ph type="ftr" sz="quarter" idx="11"/>
          </p:nvPr>
        </p:nvSpPr>
        <p:spPr/>
        <p:txBody>
          <a:bodyPr/>
          <a:lstStyle/>
          <a:p>
            <a:r>
              <a:rPr lang="en-GB"/>
              <a:t>Private and confidential | 2026</a:t>
            </a:r>
          </a:p>
        </p:txBody>
      </p:sp>
      <p:sp>
        <p:nvSpPr>
          <p:cNvPr id="7" name="Slide Number Placeholder 6">
            <a:extLst>
              <a:ext uri="{FF2B5EF4-FFF2-40B4-BE49-F238E27FC236}">
                <a16:creationId xmlns:a16="http://schemas.microsoft.com/office/drawing/2014/main" id="{0402B005-5D30-F26D-2F7F-3415CA4E6A6E}"/>
              </a:ext>
            </a:extLst>
          </p:cNvPr>
          <p:cNvSpPr>
            <a:spLocks noGrp="1"/>
          </p:cNvSpPr>
          <p:nvPr>
            <p:ph type="sldNum" sz="quarter" idx="12"/>
          </p:nvPr>
        </p:nvSpPr>
        <p:spPr/>
        <p:txBody>
          <a:bodyPr/>
          <a:lstStyle/>
          <a:p>
            <a:fld id="{25E5A774-0041-BB4B-970E-13CC0BD132AE}" type="slidenum">
              <a:rPr lang="en-GB" smtClean="0"/>
              <a:t>‹#›</a:t>
            </a:fld>
            <a:endParaRPr lang="en-GB"/>
          </a:p>
        </p:txBody>
      </p:sp>
    </p:spTree>
    <p:extLst>
      <p:ext uri="{BB962C8B-B14F-4D97-AF65-F5344CB8AC3E}">
        <p14:creationId xmlns:p14="http://schemas.microsoft.com/office/powerpoint/2010/main" val="315908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B66B-8C23-29A1-9DDD-A0057AAE3A3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124DEB7-B9EB-BFFD-099C-872887E22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9A5534C-2C95-7A92-D534-74FF0766E0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5072270-0EB3-8E6C-7FD6-A1212348C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B2003C-3936-31EA-D20D-CB7C88090B5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FF01F81-A5B8-E91A-8085-78A7BE112706}"/>
              </a:ext>
            </a:extLst>
          </p:cNvPr>
          <p:cNvSpPr>
            <a:spLocks noGrp="1"/>
          </p:cNvSpPr>
          <p:nvPr>
            <p:ph type="dt" sz="half" idx="10"/>
          </p:nvPr>
        </p:nvSpPr>
        <p:spPr/>
        <p:txBody>
          <a:bodyPr/>
          <a:lstStyle/>
          <a:p>
            <a:fld id="{A95E5480-3F5B-564F-B3EB-DF55C1E7C518}" type="datetime1">
              <a:rPr lang="en-IN" smtClean="0"/>
              <a:t>11-03-2026</a:t>
            </a:fld>
            <a:endParaRPr lang="en-GB"/>
          </a:p>
        </p:txBody>
      </p:sp>
      <p:sp>
        <p:nvSpPr>
          <p:cNvPr id="8" name="Footer Placeholder 7">
            <a:extLst>
              <a:ext uri="{FF2B5EF4-FFF2-40B4-BE49-F238E27FC236}">
                <a16:creationId xmlns:a16="http://schemas.microsoft.com/office/drawing/2014/main" id="{381F0F62-CE0B-9A1B-BFEB-1A0550BA8C38}"/>
              </a:ext>
            </a:extLst>
          </p:cNvPr>
          <p:cNvSpPr>
            <a:spLocks noGrp="1"/>
          </p:cNvSpPr>
          <p:nvPr>
            <p:ph type="ftr" sz="quarter" idx="11"/>
          </p:nvPr>
        </p:nvSpPr>
        <p:spPr/>
        <p:txBody>
          <a:bodyPr/>
          <a:lstStyle/>
          <a:p>
            <a:r>
              <a:rPr lang="en-GB"/>
              <a:t>Private and confidential | 2026</a:t>
            </a:r>
          </a:p>
        </p:txBody>
      </p:sp>
      <p:sp>
        <p:nvSpPr>
          <p:cNvPr id="9" name="Slide Number Placeholder 8">
            <a:extLst>
              <a:ext uri="{FF2B5EF4-FFF2-40B4-BE49-F238E27FC236}">
                <a16:creationId xmlns:a16="http://schemas.microsoft.com/office/drawing/2014/main" id="{EA760F05-27E2-87F4-FC08-5C7F89C6C6A2}"/>
              </a:ext>
            </a:extLst>
          </p:cNvPr>
          <p:cNvSpPr>
            <a:spLocks noGrp="1"/>
          </p:cNvSpPr>
          <p:nvPr>
            <p:ph type="sldNum" sz="quarter" idx="12"/>
          </p:nvPr>
        </p:nvSpPr>
        <p:spPr/>
        <p:txBody>
          <a:bodyPr/>
          <a:lstStyle/>
          <a:p>
            <a:fld id="{25E5A774-0041-BB4B-970E-13CC0BD132AE}" type="slidenum">
              <a:rPr lang="en-GB" smtClean="0"/>
              <a:t>‹#›</a:t>
            </a:fld>
            <a:endParaRPr lang="en-GB"/>
          </a:p>
        </p:txBody>
      </p:sp>
    </p:spTree>
    <p:extLst>
      <p:ext uri="{BB962C8B-B14F-4D97-AF65-F5344CB8AC3E}">
        <p14:creationId xmlns:p14="http://schemas.microsoft.com/office/powerpoint/2010/main" val="267315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BDA3-6973-9C8F-3D17-E63BF3D891A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FE8FE37-E090-77A7-996C-689F2B485D19}"/>
              </a:ext>
            </a:extLst>
          </p:cNvPr>
          <p:cNvSpPr>
            <a:spLocks noGrp="1"/>
          </p:cNvSpPr>
          <p:nvPr>
            <p:ph type="dt" sz="half" idx="10"/>
          </p:nvPr>
        </p:nvSpPr>
        <p:spPr/>
        <p:txBody>
          <a:bodyPr/>
          <a:lstStyle/>
          <a:p>
            <a:fld id="{E264907A-CD89-4749-8A9F-B121B0262753}" type="datetime1">
              <a:rPr lang="en-IN" smtClean="0"/>
              <a:t>11-03-2026</a:t>
            </a:fld>
            <a:endParaRPr lang="en-GB"/>
          </a:p>
        </p:txBody>
      </p:sp>
      <p:sp>
        <p:nvSpPr>
          <p:cNvPr id="4" name="Footer Placeholder 3">
            <a:extLst>
              <a:ext uri="{FF2B5EF4-FFF2-40B4-BE49-F238E27FC236}">
                <a16:creationId xmlns:a16="http://schemas.microsoft.com/office/drawing/2014/main" id="{8C8CF471-BC17-3DA6-738D-ADF3D79D8C39}"/>
              </a:ext>
            </a:extLst>
          </p:cNvPr>
          <p:cNvSpPr>
            <a:spLocks noGrp="1"/>
          </p:cNvSpPr>
          <p:nvPr>
            <p:ph type="ftr" sz="quarter" idx="11"/>
          </p:nvPr>
        </p:nvSpPr>
        <p:spPr/>
        <p:txBody>
          <a:bodyPr/>
          <a:lstStyle/>
          <a:p>
            <a:r>
              <a:rPr lang="en-GB"/>
              <a:t>Private and confidential | 2026</a:t>
            </a:r>
          </a:p>
        </p:txBody>
      </p:sp>
      <p:sp>
        <p:nvSpPr>
          <p:cNvPr id="5" name="Slide Number Placeholder 4">
            <a:extLst>
              <a:ext uri="{FF2B5EF4-FFF2-40B4-BE49-F238E27FC236}">
                <a16:creationId xmlns:a16="http://schemas.microsoft.com/office/drawing/2014/main" id="{3008E574-3742-DE37-A02C-6DAC11C60D83}"/>
              </a:ext>
            </a:extLst>
          </p:cNvPr>
          <p:cNvSpPr>
            <a:spLocks noGrp="1"/>
          </p:cNvSpPr>
          <p:nvPr>
            <p:ph type="sldNum" sz="quarter" idx="12"/>
          </p:nvPr>
        </p:nvSpPr>
        <p:spPr/>
        <p:txBody>
          <a:bodyPr/>
          <a:lstStyle/>
          <a:p>
            <a:fld id="{25E5A774-0041-BB4B-970E-13CC0BD132AE}" type="slidenum">
              <a:rPr lang="en-GB" smtClean="0"/>
              <a:t>‹#›</a:t>
            </a:fld>
            <a:endParaRPr lang="en-GB"/>
          </a:p>
        </p:txBody>
      </p:sp>
    </p:spTree>
    <p:extLst>
      <p:ext uri="{BB962C8B-B14F-4D97-AF65-F5344CB8AC3E}">
        <p14:creationId xmlns:p14="http://schemas.microsoft.com/office/powerpoint/2010/main" val="362410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D49E28-246A-DEC2-D0C9-611CE4A4C19E}"/>
              </a:ext>
            </a:extLst>
          </p:cNvPr>
          <p:cNvSpPr>
            <a:spLocks noGrp="1"/>
          </p:cNvSpPr>
          <p:nvPr>
            <p:ph type="dt" sz="half" idx="10"/>
          </p:nvPr>
        </p:nvSpPr>
        <p:spPr/>
        <p:txBody>
          <a:bodyPr/>
          <a:lstStyle/>
          <a:p>
            <a:fld id="{F427C1DF-B3E4-D946-A912-885D2DC14929}" type="datetime1">
              <a:rPr lang="en-IN" smtClean="0"/>
              <a:t>11-03-2026</a:t>
            </a:fld>
            <a:endParaRPr lang="en-GB"/>
          </a:p>
        </p:txBody>
      </p:sp>
      <p:sp>
        <p:nvSpPr>
          <p:cNvPr id="3" name="Footer Placeholder 2">
            <a:extLst>
              <a:ext uri="{FF2B5EF4-FFF2-40B4-BE49-F238E27FC236}">
                <a16:creationId xmlns:a16="http://schemas.microsoft.com/office/drawing/2014/main" id="{359C4551-8675-1E2E-D679-3CE13204A615}"/>
              </a:ext>
            </a:extLst>
          </p:cNvPr>
          <p:cNvSpPr>
            <a:spLocks noGrp="1"/>
          </p:cNvSpPr>
          <p:nvPr>
            <p:ph type="ftr" sz="quarter" idx="11"/>
          </p:nvPr>
        </p:nvSpPr>
        <p:spPr/>
        <p:txBody>
          <a:bodyPr/>
          <a:lstStyle/>
          <a:p>
            <a:r>
              <a:rPr lang="en-GB"/>
              <a:t>Private and confidential | 2026</a:t>
            </a:r>
          </a:p>
        </p:txBody>
      </p:sp>
      <p:sp>
        <p:nvSpPr>
          <p:cNvPr id="4" name="Slide Number Placeholder 3">
            <a:extLst>
              <a:ext uri="{FF2B5EF4-FFF2-40B4-BE49-F238E27FC236}">
                <a16:creationId xmlns:a16="http://schemas.microsoft.com/office/drawing/2014/main" id="{B8217D18-085E-B423-FD5B-94A76BD5652E}"/>
              </a:ext>
            </a:extLst>
          </p:cNvPr>
          <p:cNvSpPr>
            <a:spLocks noGrp="1"/>
          </p:cNvSpPr>
          <p:nvPr>
            <p:ph type="sldNum" sz="quarter" idx="12"/>
          </p:nvPr>
        </p:nvSpPr>
        <p:spPr/>
        <p:txBody>
          <a:bodyPr/>
          <a:lstStyle/>
          <a:p>
            <a:fld id="{25E5A774-0041-BB4B-970E-13CC0BD132AE}" type="slidenum">
              <a:rPr lang="en-GB" smtClean="0"/>
              <a:t>‹#›</a:t>
            </a:fld>
            <a:endParaRPr lang="en-GB"/>
          </a:p>
        </p:txBody>
      </p:sp>
    </p:spTree>
    <p:extLst>
      <p:ext uri="{BB962C8B-B14F-4D97-AF65-F5344CB8AC3E}">
        <p14:creationId xmlns:p14="http://schemas.microsoft.com/office/powerpoint/2010/main" val="4807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D3A9-3E29-5A27-2AA5-0BD5FFE3B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1C5A4B0-EEEE-B0FE-2F69-4CC8D7732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AF43855-8DE5-30D2-F380-933CC4B28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62FE9B-F04A-A152-D4B8-2E95A34F45FA}"/>
              </a:ext>
            </a:extLst>
          </p:cNvPr>
          <p:cNvSpPr>
            <a:spLocks noGrp="1"/>
          </p:cNvSpPr>
          <p:nvPr>
            <p:ph type="dt" sz="half" idx="10"/>
          </p:nvPr>
        </p:nvSpPr>
        <p:spPr/>
        <p:txBody>
          <a:bodyPr/>
          <a:lstStyle/>
          <a:p>
            <a:fld id="{6D1FF1AC-3FDC-CB4D-B958-294695A481BA}" type="datetime1">
              <a:rPr lang="en-IN" smtClean="0"/>
              <a:t>11-03-2026</a:t>
            </a:fld>
            <a:endParaRPr lang="en-GB"/>
          </a:p>
        </p:txBody>
      </p:sp>
      <p:sp>
        <p:nvSpPr>
          <p:cNvPr id="6" name="Footer Placeholder 5">
            <a:extLst>
              <a:ext uri="{FF2B5EF4-FFF2-40B4-BE49-F238E27FC236}">
                <a16:creationId xmlns:a16="http://schemas.microsoft.com/office/drawing/2014/main" id="{2C7E0D6F-A75A-F50E-E142-E537202231F3}"/>
              </a:ext>
            </a:extLst>
          </p:cNvPr>
          <p:cNvSpPr>
            <a:spLocks noGrp="1"/>
          </p:cNvSpPr>
          <p:nvPr>
            <p:ph type="ftr" sz="quarter" idx="11"/>
          </p:nvPr>
        </p:nvSpPr>
        <p:spPr/>
        <p:txBody>
          <a:bodyPr/>
          <a:lstStyle/>
          <a:p>
            <a:r>
              <a:rPr lang="en-GB"/>
              <a:t>Private and confidential | 2026</a:t>
            </a:r>
          </a:p>
        </p:txBody>
      </p:sp>
      <p:sp>
        <p:nvSpPr>
          <p:cNvPr id="7" name="Slide Number Placeholder 6">
            <a:extLst>
              <a:ext uri="{FF2B5EF4-FFF2-40B4-BE49-F238E27FC236}">
                <a16:creationId xmlns:a16="http://schemas.microsoft.com/office/drawing/2014/main" id="{E0AB53FE-C49B-68D5-343F-06637CD66FB9}"/>
              </a:ext>
            </a:extLst>
          </p:cNvPr>
          <p:cNvSpPr>
            <a:spLocks noGrp="1"/>
          </p:cNvSpPr>
          <p:nvPr>
            <p:ph type="sldNum" sz="quarter" idx="12"/>
          </p:nvPr>
        </p:nvSpPr>
        <p:spPr/>
        <p:txBody>
          <a:bodyPr/>
          <a:lstStyle/>
          <a:p>
            <a:fld id="{25E5A774-0041-BB4B-970E-13CC0BD132AE}" type="slidenum">
              <a:rPr lang="en-GB" smtClean="0"/>
              <a:t>‹#›</a:t>
            </a:fld>
            <a:endParaRPr lang="en-GB"/>
          </a:p>
        </p:txBody>
      </p:sp>
    </p:spTree>
    <p:extLst>
      <p:ext uri="{BB962C8B-B14F-4D97-AF65-F5344CB8AC3E}">
        <p14:creationId xmlns:p14="http://schemas.microsoft.com/office/powerpoint/2010/main" val="425828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00333-0B8F-A22F-1976-049C08924F2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65E487A-B820-0DF5-8057-23D1A3865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B34BA4-6B7F-D7AD-3129-909575FA5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B9EEDD-9248-59B4-FDD5-905D56C69836}"/>
              </a:ext>
            </a:extLst>
          </p:cNvPr>
          <p:cNvSpPr>
            <a:spLocks noGrp="1"/>
          </p:cNvSpPr>
          <p:nvPr>
            <p:ph type="dt" sz="half" idx="10"/>
          </p:nvPr>
        </p:nvSpPr>
        <p:spPr/>
        <p:txBody>
          <a:bodyPr/>
          <a:lstStyle/>
          <a:p>
            <a:fld id="{D8758CA4-63EF-5843-A413-98E769FA1205}" type="datetime1">
              <a:rPr lang="en-IN" smtClean="0"/>
              <a:t>11-03-2026</a:t>
            </a:fld>
            <a:endParaRPr lang="en-GB"/>
          </a:p>
        </p:txBody>
      </p:sp>
      <p:sp>
        <p:nvSpPr>
          <p:cNvPr id="6" name="Footer Placeholder 5">
            <a:extLst>
              <a:ext uri="{FF2B5EF4-FFF2-40B4-BE49-F238E27FC236}">
                <a16:creationId xmlns:a16="http://schemas.microsoft.com/office/drawing/2014/main" id="{99D4CFE0-0EE2-EB34-6448-9AFAAC1ED33A}"/>
              </a:ext>
            </a:extLst>
          </p:cNvPr>
          <p:cNvSpPr>
            <a:spLocks noGrp="1"/>
          </p:cNvSpPr>
          <p:nvPr>
            <p:ph type="ftr" sz="quarter" idx="11"/>
          </p:nvPr>
        </p:nvSpPr>
        <p:spPr/>
        <p:txBody>
          <a:bodyPr/>
          <a:lstStyle/>
          <a:p>
            <a:r>
              <a:rPr lang="en-GB"/>
              <a:t>Private and confidential | 2026</a:t>
            </a:r>
          </a:p>
        </p:txBody>
      </p:sp>
      <p:sp>
        <p:nvSpPr>
          <p:cNvPr id="7" name="Slide Number Placeholder 6">
            <a:extLst>
              <a:ext uri="{FF2B5EF4-FFF2-40B4-BE49-F238E27FC236}">
                <a16:creationId xmlns:a16="http://schemas.microsoft.com/office/drawing/2014/main" id="{7966FCD2-71E4-A10E-BD4F-759AD550458E}"/>
              </a:ext>
            </a:extLst>
          </p:cNvPr>
          <p:cNvSpPr>
            <a:spLocks noGrp="1"/>
          </p:cNvSpPr>
          <p:nvPr>
            <p:ph type="sldNum" sz="quarter" idx="12"/>
          </p:nvPr>
        </p:nvSpPr>
        <p:spPr/>
        <p:txBody>
          <a:bodyPr/>
          <a:lstStyle/>
          <a:p>
            <a:fld id="{25E5A774-0041-BB4B-970E-13CC0BD132AE}" type="slidenum">
              <a:rPr lang="en-GB" smtClean="0"/>
              <a:t>‹#›</a:t>
            </a:fld>
            <a:endParaRPr lang="en-GB"/>
          </a:p>
        </p:txBody>
      </p:sp>
    </p:spTree>
    <p:extLst>
      <p:ext uri="{BB962C8B-B14F-4D97-AF65-F5344CB8AC3E}">
        <p14:creationId xmlns:p14="http://schemas.microsoft.com/office/powerpoint/2010/main" val="143288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2A276D-25BA-920E-EF9E-16A2679C1A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D664218-4FE8-7A3F-9DA3-9B7F1D8F8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E751BDB-1647-F968-E2BC-6FA4EE770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203CA-0C1F-DF49-97F9-264078E02529}" type="datetime1">
              <a:rPr lang="en-IN" smtClean="0"/>
              <a:t>11-03-2026</a:t>
            </a:fld>
            <a:endParaRPr lang="en-GB"/>
          </a:p>
        </p:txBody>
      </p:sp>
      <p:sp>
        <p:nvSpPr>
          <p:cNvPr id="5" name="Footer Placeholder 4">
            <a:extLst>
              <a:ext uri="{FF2B5EF4-FFF2-40B4-BE49-F238E27FC236}">
                <a16:creationId xmlns:a16="http://schemas.microsoft.com/office/drawing/2014/main" id="{E73829DC-D9D3-99A7-2A77-39261C63D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Private and confidential | 2026</a:t>
            </a:r>
          </a:p>
        </p:txBody>
      </p:sp>
      <p:sp>
        <p:nvSpPr>
          <p:cNvPr id="6" name="Slide Number Placeholder 5">
            <a:extLst>
              <a:ext uri="{FF2B5EF4-FFF2-40B4-BE49-F238E27FC236}">
                <a16:creationId xmlns:a16="http://schemas.microsoft.com/office/drawing/2014/main" id="{F67A51BB-CD71-515E-54FE-30ABF30C2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5A774-0041-BB4B-970E-13CC0BD132AE}" type="slidenum">
              <a:rPr lang="en-GB" smtClean="0"/>
              <a:t>‹#›</a:t>
            </a:fld>
            <a:endParaRPr lang="en-GB"/>
          </a:p>
        </p:txBody>
      </p:sp>
    </p:spTree>
    <p:extLst>
      <p:ext uri="{BB962C8B-B14F-4D97-AF65-F5344CB8AC3E}">
        <p14:creationId xmlns:p14="http://schemas.microsoft.com/office/powerpoint/2010/main" val="3248745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3.png"/><Relationship Id="rId2" Type="http://schemas.openxmlformats.org/officeDocument/2006/relationships/image" Target="../media/image7.png"/><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99AC2-4743-AF44-E67D-501B81344C1A}"/>
            </a:ext>
          </a:extLst>
        </p:cNvPr>
        <p:cNvGrpSpPr/>
        <p:nvPr/>
      </p:nvGrpSpPr>
      <p:grpSpPr>
        <a:xfrm>
          <a:off x="0" y="0"/>
          <a:ext cx="0" cy="0"/>
          <a:chOff x="0" y="0"/>
          <a:chExt cx="0" cy="0"/>
        </a:xfrm>
      </p:grpSpPr>
      <p:pic>
        <p:nvPicPr>
          <p:cNvPr id="16" name="Picture 15" descr="A low angle view of a skyscraper&#10;&#10;AI-generated content may be incorrect.">
            <a:extLst>
              <a:ext uri="{FF2B5EF4-FFF2-40B4-BE49-F238E27FC236}">
                <a16:creationId xmlns:a16="http://schemas.microsoft.com/office/drawing/2014/main" id="{61C7813E-85DB-19F8-38A8-8E499AFC19DD}"/>
              </a:ext>
            </a:extLst>
          </p:cNvPr>
          <p:cNvPicPr>
            <a:picLocks noChangeAspect="1"/>
          </p:cNvPicPr>
          <p:nvPr/>
        </p:nvPicPr>
        <p:blipFill>
          <a:blip r:embed="rId2"/>
          <a:srcRect l="-69" r="7747"/>
          <a:stretch>
            <a:fillRect/>
          </a:stretch>
        </p:blipFill>
        <p:spPr>
          <a:xfrm>
            <a:off x="0" y="0"/>
            <a:ext cx="12192000" cy="6044184"/>
          </a:xfrm>
          <a:prstGeom prst="rect">
            <a:avLst/>
          </a:prstGeom>
          <a:solidFill>
            <a:srgbClr val="334AA7"/>
          </a:solidFill>
        </p:spPr>
      </p:pic>
      <p:sp>
        <p:nvSpPr>
          <p:cNvPr id="3" name="TextBox 2">
            <a:extLst>
              <a:ext uri="{FF2B5EF4-FFF2-40B4-BE49-F238E27FC236}">
                <a16:creationId xmlns:a16="http://schemas.microsoft.com/office/drawing/2014/main" id="{EBD23E3C-3817-992F-9360-E035EFD3E5BA}"/>
              </a:ext>
            </a:extLst>
          </p:cNvPr>
          <p:cNvSpPr txBox="1"/>
          <p:nvPr/>
        </p:nvSpPr>
        <p:spPr>
          <a:xfrm>
            <a:off x="672320" y="4260757"/>
            <a:ext cx="9104920" cy="738664"/>
          </a:xfrm>
          <a:prstGeom prst="rect">
            <a:avLst/>
          </a:prstGeom>
          <a:noFill/>
        </p:spPr>
        <p:txBody>
          <a:bodyPr wrap="square" lIns="91440" tIns="45720" rIns="91440" bIns="45720" anchor="t">
            <a:spAutoFit/>
          </a:bodyPr>
          <a:lstStyle/>
          <a:p>
            <a:pPr>
              <a:buClr>
                <a:srgbClr val="000000"/>
              </a:buClr>
              <a:buSzPts val="3400"/>
            </a:pPr>
            <a:r>
              <a:rPr lang="en-US" sz="4200" b="1" dirty="0">
                <a:solidFill>
                  <a:schemeClr val="bg1"/>
                </a:solidFill>
                <a:latin typeface="Raleway"/>
                <a:ea typeface="Times New Roman" panose="02020603050405020304" pitchFamily="18" charset="0"/>
              </a:rPr>
              <a:t>Concierge Power &amp; Capital (CPC)</a:t>
            </a:r>
            <a:endParaRPr lang="en-US" sz="4200" b="1" dirty="0">
              <a:solidFill>
                <a:schemeClr val="bg1"/>
              </a:solidFill>
              <a:latin typeface="Raleway" pitchFamily="2" charset="77"/>
              <a:ea typeface="Quicksand"/>
              <a:cs typeface="Space Grotesk Light" pitchFamily="2" charset="77"/>
            </a:endParaRPr>
          </a:p>
        </p:txBody>
      </p:sp>
      <p:sp>
        <p:nvSpPr>
          <p:cNvPr id="4" name="TextBox 3">
            <a:extLst>
              <a:ext uri="{FF2B5EF4-FFF2-40B4-BE49-F238E27FC236}">
                <a16:creationId xmlns:a16="http://schemas.microsoft.com/office/drawing/2014/main" id="{F158FC3A-8CF2-E699-546A-D74D0E1D260A}"/>
              </a:ext>
            </a:extLst>
          </p:cNvPr>
          <p:cNvSpPr txBox="1"/>
          <p:nvPr/>
        </p:nvSpPr>
        <p:spPr>
          <a:xfrm>
            <a:off x="736328" y="5072573"/>
            <a:ext cx="9104920" cy="461665"/>
          </a:xfrm>
          <a:prstGeom prst="rect">
            <a:avLst/>
          </a:prstGeom>
          <a:noFill/>
        </p:spPr>
        <p:txBody>
          <a:bodyPr wrap="square" lIns="91440" tIns="45720" rIns="91440" bIns="45720" anchor="t">
            <a:spAutoFit/>
          </a:bodyPr>
          <a:lstStyle/>
          <a:p>
            <a:pPr>
              <a:buClr>
                <a:srgbClr val="000000"/>
              </a:buClr>
              <a:buSzPts val="3400"/>
            </a:pPr>
            <a:r>
              <a:rPr lang="en-US" sz="2400" dirty="0">
                <a:solidFill>
                  <a:schemeClr val="bg1"/>
                </a:solidFill>
                <a:latin typeface="Raleway"/>
                <a:ea typeface="Quicksand"/>
                <a:cs typeface="Space Grotesk Light" pitchFamily="2" charset="77"/>
                <a:sym typeface="Quicksand"/>
              </a:rPr>
              <a:t>Statement of Qualifications</a:t>
            </a:r>
          </a:p>
        </p:txBody>
      </p:sp>
      <p:sp>
        <p:nvSpPr>
          <p:cNvPr id="2" name="Rectangle 1">
            <a:extLst>
              <a:ext uri="{FF2B5EF4-FFF2-40B4-BE49-F238E27FC236}">
                <a16:creationId xmlns:a16="http://schemas.microsoft.com/office/drawing/2014/main" id="{C03FA03F-F54D-02B1-C9BC-2F1887D85560}"/>
              </a:ext>
            </a:extLst>
          </p:cNvPr>
          <p:cNvSpPr/>
          <p:nvPr/>
        </p:nvSpPr>
        <p:spPr>
          <a:xfrm>
            <a:off x="0" y="6117336"/>
            <a:ext cx="12192000" cy="747420"/>
          </a:xfrm>
          <a:prstGeom prst="rect">
            <a:avLst/>
          </a:prstGeom>
          <a:solidFill>
            <a:srgbClr val="334AA7"/>
          </a:solidFill>
          <a:ln>
            <a:solidFill>
              <a:srgbClr val="172C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91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57C0D-DE11-3BEB-A835-1E3E4CBDDE31}"/>
            </a:ext>
          </a:extLst>
        </p:cNvPr>
        <p:cNvGrpSpPr/>
        <p:nvPr/>
      </p:nvGrpSpPr>
      <p:grpSpPr>
        <a:xfrm>
          <a:off x="0" y="0"/>
          <a:ext cx="0" cy="0"/>
          <a:chOff x="0" y="0"/>
          <a:chExt cx="0" cy="0"/>
        </a:xfrm>
      </p:grpSpPr>
      <p:pic>
        <p:nvPicPr>
          <p:cNvPr id="28" name="Picture 27" descr="A blue and white background with a power line&#10;&#10;AI-generated content may be incorrect.">
            <a:extLst>
              <a:ext uri="{FF2B5EF4-FFF2-40B4-BE49-F238E27FC236}">
                <a16:creationId xmlns:a16="http://schemas.microsoft.com/office/drawing/2014/main" id="{D4275441-5AB7-5F32-5069-6B36AC98CCE4}"/>
              </a:ext>
            </a:extLst>
          </p:cNvPr>
          <p:cNvPicPr>
            <a:picLocks noChangeAspect="1"/>
          </p:cNvPicPr>
          <p:nvPr/>
        </p:nvPicPr>
        <p:blipFill>
          <a:blip r:embed="rId3"/>
          <a:stretch>
            <a:fillRect/>
          </a:stretch>
        </p:blipFill>
        <p:spPr>
          <a:xfrm>
            <a:off x="-107360" y="0"/>
            <a:ext cx="12299360" cy="6858000"/>
          </a:xfrm>
          <a:prstGeom prst="rect">
            <a:avLst/>
          </a:prstGeom>
        </p:spPr>
      </p:pic>
      <p:sp>
        <p:nvSpPr>
          <p:cNvPr id="6" name="TextBox 5">
            <a:extLst>
              <a:ext uri="{FF2B5EF4-FFF2-40B4-BE49-F238E27FC236}">
                <a16:creationId xmlns:a16="http://schemas.microsoft.com/office/drawing/2014/main" id="{780A9D81-AE32-C49C-F6FC-010592A612AD}"/>
              </a:ext>
            </a:extLst>
          </p:cNvPr>
          <p:cNvSpPr txBox="1"/>
          <p:nvPr/>
        </p:nvSpPr>
        <p:spPr>
          <a:xfrm>
            <a:off x="11518880" y="6452363"/>
            <a:ext cx="46891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a:solidFill>
                  <a:srgbClr val="3249A7"/>
                </a:solidFill>
                <a:latin typeface="Raleway" pitchFamily="2" charset="77"/>
                <a:ea typeface="Open Sans" panose="020B0606030504020204" pitchFamily="34" charset="0"/>
                <a:cs typeface="Open Sans" panose="020B0606030504020204" pitchFamily="34" charset="0"/>
              </a:rPr>
              <a:t>0</a:t>
            </a:r>
            <a:fld id="{83267828-566B-DE4C-9992-D1B5D5823256}" type="slidenum">
              <a:rPr lang="en-US" sz="1100" smtClean="0">
                <a:solidFill>
                  <a:srgbClr val="3249A7"/>
                </a:solidFill>
                <a:latin typeface="Raleway" pitchFamily="2" charset="77"/>
                <a:ea typeface="Open Sans" panose="020B0606030504020204" pitchFamily="34" charset="0"/>
                <a:cs typeface="Open Sans" panose="020B0606030504020204" pitchFamily="34" charset="0"/>
              </a:rPr>
              <a:pPr algn="ctr"/>
              <a:t>2</a:t>
            </a:fld>
            <a:endParaRPr lang="en-US" sz="1100">
              <a:solidFill>
                <a:srgbClr val="3249A7"/>
              </a:solidFill>
              <a:latin typeface="Raleway" pitchFamily="2" charset="77"/>
              <a:ea typeface="Open Sans" panose="020B0606030504020204" pitchFamily="34" charset="0"/>
              <a:cs typeface="Open Sans" panose="020B0606030504020204" pitchFamily="34" charset="0"/>
            </a:endParaRPr>
          </a:p>
        </p:txBody>
      </p:sp>
      <p:cxnSp>
        <p:nvCxnSpPr>
          <p:cNvPr id="15" name="Straight Connector 14">
            <a:extLst>
              <a:ext uri="{FF2B5EF4-FFF2-40B4-BE49-F238E27FC236}">
                <a16:creationId xmlns:a16="http://schemas.microsoft.com/office/drawing/2014/main" id="{351E9252-12CE-1162-E90F-80C4B5A9AEA5}"/>
              </a:ext>
            </a:extLst>
          </p:cNvPr>
          <p:cNvCxnSpPr>
            <a:cxnSpLocks/>
          </p:cNvCxnSpPr>
          <p:nvPr/>
        </p:nvCxnSpPr>
        <p:spPr>
          <a:xfrm flipV="1">
            <a:off x="11753337" y="0"/>
            <a:ext cx="0" cy="6438609"/>
          </a:xfrm>
          <a:prstGeom prst="line">
            <a:avLst/>
          </a:prstGeom>
          <a:ln w="12700">
            <a:solidFill>
              <a:srgbClr val="3249A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AE8FC8-EFD0-24B4-52BF-F3D1FE10BAC8}"/>
              </a:ext>
            </a:extLst>
          </p:cNvPr>
          <p:cNvSpPr txBox="1"/>
          <p:nvPr/>
        </p:nvSpPr>
        <p:spPr>
          <a:xfrm rot="5400000">
            <a:off x="5603393" y="-5065046"/>
            <a:ext cx="615553" cy="11879093"/>
          </a:xfrm>
          <a:prstGeom prst="rect">
            <a:avLst/>
          </a:prstGeom>
          <a:noFill/>
        </p:spPr>
        <p:txBody>
          <a:bodyPr vert="vert270" wrap="square">
            <a:spAutoFit/>
          </a:bodyPr>
          <a:lstStyle/>
          <a:p>
            <a:pPr algn="ctr"/>
            <a:r>
              <a:rPr lang="en-US" sz="2800" b="1" dirty="0">
                <a:solidFill>
                  <a:schemeClr val="bg1"/>
                </a:solidFill>
                <a:latin typeface="Raleway" pitchFamily="2" charset="77"/>
                <a:ea typeface="Times New Roman" panose="02020603050405020304" pitchFamily="18" charset="0"/>
              </a:rPr>
              <a:t>About Concierge Power &amp; Capital (CPC) </a:t>
            </a:r>
            <a:endParaRPr lang="en-US" sz="2800" dirty="0">
              <a:solidFill>
                <a:schemeClr val="bg1"/>
              </a:solidFill>
              <a:latin typeface="Raleway" pitchFamily="2" charset="77"/>
              <a:ea typeface="Times New Roman" panose="02020603050405020304" pitchFamily="18" charset="0"/>
            </a:endParaRPr>
          </a:p>
        </p:txBody>
      </p:sp>
      <p:sp>
        <p:nvSpPr>
          <p:cNvPr id="5" name="TextBox 4">
            <a:extLst>
              <a:ext uri="{FF2B5EF4-FFF2-40B4-BE49-F238E27FC236}">
                <a16:creationId xmlns:a16="http://schemas.microsoft.com/office/drawing/2014/main" id="{733FA9D6-26E7-C33A-3C27-C1461AEF45FF}"/>
              </a:ext>
            </a:extLst>
          </p:cNvPr>
          <p:cNvSpPr txBox="1"/>
          <p:nvPr/>
        </p:nvSpPr>
        <p:spPr>
          <a:xfrm>
            <a:off x="514197" y="1490053"/>
            <a:ext cx="10607601" cy="3970318"/>
          </a:xfrm>
          <a:prstGeom prst="rect">
            <a:avLst/>
          </a:prstGeom>
          <a:noFill/>
        </p:spPr>
        <p:txBody>
          <a:bodyPr wrap="square">
            <a:spAutoFit/>
          </a:bodyPr>
          <a:lstStyle/>
          <a:p>
            <a:r>
              <a:rPr lang="en-US" dirty="0">
                <a:solidFill>
                  <a:schemeClr val="bg1"/>
                </a:solidFill>
              </a:rPr>
              <a:t>Concierge Power &amp; Capital builds, owns, operates, and maintains power generation and energy storage systems in an increasing complex market for energy. Our solutions remove the burdens for our customers of overseeing construction, operations, and maintenance of energy facilities.</a:t>
            </a:r>
          </a:p>
          <a:p>
            <a:endParaRPr lang="en-US" dirty="0">
              <a:solidFill>
                <a:schemeClr val="bg1"/>
              </a:solidFill>
            </a:endParaRPr>
          </a:p>
          <a:p>
            <a:r>
              <a:rPr lang="en-US" dirty="0">
                <a:solidFill>
                  <a:schemeClr val="bg1"/>
                </a:solidFill>
              </a:rPr>
              <a:t>The increase in intermittent renewables on the grid, coupled with the rise of extreme weather, has resulted in a less reliable grid and a significant decline in power quality.  Most companies lack the experience and domain knowledge to manage their energy demand in this complex and changing energy market.</a:t>
            </a:r>
          </a:p>
          <a:p>
            <a:endParaRPr lang="en-US" dirty="0">
              <a:solidFill>
                <a:schemeClr val="bg1"/>
              </a:solidFill>
            </a:endParaRPr>
          </a:p>
          <a:p>
            <a:r>
              <a:rPr lang="en-US" b="1" i="1" u="sng" dirty="0">
                <a:solidFill>
                  <a:schemeClr val="bg1"/>
                </a:solidFill>
              </a:rPr>
              <a:t>Our model is simple</a:t>
            </a:r>
            <a:r>
              <a:rPr lang="en-US" dirty="0">
                <a:solidFill>
                  <a:schemeClr val="bg1"/>
                </a:solidFill>
              </a:rPr>
              <a:t>: CPC provides all the capital and expertise. We select the equipment, and </a:t>
            </a:r>
            <a:r>
              <a:rPr lang="en-US">
                <a:solidFill>
                  <a:schemeClr val="bg1"/>
                </a:solidFill>
              </a:rPr>
              <a:t>we build, own, operate, </a:t>
            </a:r>
            <a:r>
              <a:rPr lang="en-US" dirty="0">
                <a:solidFill>
                  <a:schemeClr val="bg1"/>
                </a:solidFill>
              </a:rPr>
              <a:t>and maintain the equipment for the benefit of our customers. </a:t>
            </a:r>
          </a:p>
          <a:p>
            <a:endParaRPr lang="en-US" dirty="0">
              <a:solidFill>
                <a:schemeClr val="bg1"/>
              </a:solidFill>
            </a:endParaRPr>
          </a:p>
          <a:p>
            <a:endParaRPr lang="en-US" dirty="0">
              <a:solidFill>
                <a:schemeClr val="bg1"/>
              </a:solidFill>
            </a:endParaRPr>
          </a:p>
          <a:p>
            <a:r>
              <a:rPr lang="en-US" b="1" i="1" dirty="0"/>
              <a:t>	                                                                                                           </a:t>
            </a:r>
          </a:p>
          <a:p>
            <a:r>
              <a:rPr lang="en-US" b="1" i="1" dirty="0"/>
              <a:t>                                                                                                                         </a:t>
            </a:r>
            <a:endParaRPr lang="en-US" b="1" i="1" dirty="0">
              <a:solidFill>
                <a:schemeClr val="bg1"/>
              </a:solidFill>
            </a:endParaRPr>
          </a:p>
        </p:txBody>
      </p:sp>
      <p:cxnSp>
        <p:nvCxnSpPr>
          <p:cNvPr id="3" name="Straight Connector 2">
            <a:extLst>
              <a:ext uri="{FF2B5EF4-FFF2-40B4-BE49-F238E27FC236}">
                <a16:creationId xmlns:a16="http://schemas.microsoft.com/office/drawing/2014/main" id="{F424C703-9F3F-6FD0-B8FD-2C41935DA996}"/>
              </a:ext>
            </a:extLst>
          </p:cNvPr>
          <p:cNvCxnSpPr/>
          <p:nvPr/>
        </p:nvCxnSpPr>
        <p:spPr>
          <a:xfrm>
            <a:off x="720956" y="850392"/>
            <a:ext cx="156504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B552A09-1133-5642-0940-602A778E9C0F}"/>
              </a:ext>
            </a:extLst>
          </p:cNvPr>
          <p:cNvCxnSpPr/>
          <p:nvPr/>
        </p:nvCxnSpPr>
        <p:spPr>
          <a:xfrm>
            <a:off x="9450428" y="874500"/>
            <a:ext cx="156504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F6A9EEA-69B7-A469-051F-B6B350162C9D}"/>
              </a:ext>
            </a:extLst>
          </p:cNvPr>
          <p:cNvPicPr>
            <a:picLocks noChangeAspect="1"/>
          </p:cNvPicPr>
          <p:nvPr/>
        </p:nvPicPr>
        <p:blipFill>
          <a:blip r:embed="rId4"/>
          <a:stretch>
            <a:fillRect/>
          </a:stretch>
        </p:blipFill>
        <p:spPr>
          <a:xfrm>
            <a:off x="94383" y="5985235"/>
            <a:ext cx="1496765" cy="613908"/>
          </a:xfrm>
          <a:prstGeom prst="rect">
            <a:avLst/>
          </a:prstGeom>
        </p:spPr>
      </p:pic>
      <p:sp>
        <p:nvSpPr>
          <p:cNvPr id="9" name="TextBox 8">
            <a:extLst>
              <a:ext uri="{FF2B5EF4-FFF2-40B4-BE49-F238E27FC236}">
                <a16:creationId xmlns:a16="http://schemas.microsoft.com/office/drawing/2014/main" id="{32F56B88-6E50-DC21-D301-877EE215F902}"/>
              </a:ext>
            </a:extLst>
          </p:cNvPr>
          <p:cNvSpPr txBox="1"/>
          <p:nvPr/>
        </p:nvSpPr>
        <p:spPr>
          <a:xfrm>
            <a:off x="3701081" y="4527275"/>
            <a:ext cx="4789837" cy="430887"/>
          </a:xfrm>
          <a:prstGeom prst="rect">
            <a:avLst/>
          </a:prstGeom>
          <a:noFill/>
        </p:spPr>
        <p:txBody>
          <a:bodyPr wrap="none" rtlCol="0">
            <a:spAutoFit/>
          </a:bodyPr>
          <a:lstStyle/>
          <a:p>
            <a:r>
              <a:rPr lang="en-US" sz="2200" b="1" i="1" dirty="0">
                <a:solidFill>
                  <a:schemeClr val="bg1"/>
                </a:solidFill>
              </a:rPr>
              <a:t>Power You Need.  </a:t>
            </a:r>
            <a:r>
              <a:rPr lang="en-US" sz="2200" b="1" i="1" u="sng" dirty="0">
                <a:solidFill>
                  <a:schemeClr val="bg1"/>
                </a:solidFill>
              </a:rPr>
              <a:t>Service</a:t>
            </a:r>
            <a:r>
              <a:rPr lang="en-US" sz="2200" b="1" i="1" dirty="0">
                <a:solidFill>
                  <a:schemeClr val="bg1"/>
                </a:solidFill>
              </a:rPr>
              <a:t> That Matters.</a:t>
            </a:r>
            <a:endParaRPr lang="en-US" sz="2200" i="1" dirty="0">
              <a:solidFill>
                <a:schemeClr val="bg1"/>
              </a:solidFill>
            </a:endParaRPr>
          </a:p>
        </p:txBody>
      </p:sp>
    </p:spTree>
    <p:extLst>
      <p:ext uri="{BB962C8B-B14F-4D97-AF65-F5344CB8AC3E}">
        <p14:creationId xmlns:p14="http://schemas.microsoft.com/office/powerpoint/2010/main" val="342178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4AD227-DB63-8FCD-6704-8B848FA9A8A1}"/>
              </a:ext>
            </a:extLst>
          </p:cNvPr>
          <p:cNvSpPr>
            <a:spLocks noGrp="1"/>
          </p:cNvSpPr>
          <p:nvPr>
            <p:ph type="sldNum" sz="quarter" idx="12"/>
          </p:nvPr>
        </p:nvSpPr>
        <p:spPr/>
        <p:txBody>
          <a:bodyPr/>
          <a:lstStyle/>
          <a:p>
            <a:fld id="{25E5A774-0041-BB4B-970E-13CC0BD132AE}" type="slidenum">
              <a:rPr lang="en-GB" smtClean="0"/>
              <a:t>3</a:t>
            </a:fld>
            <a:endParaRPr lang="en-GB"/>
          </a:p>
        </p:txBody>
      </p:sp>
      <p:sp>
        <p:nvSpPr>
          <p:cNvPr id="7" name="TextBox 6">
            <a:extLst>
              <a:ext uri="{FF2B5EF4-FFF2-40B4-BE49-F238E27FC236}">
                <a16:creationId xmlns:a16="http://schemas.microsoft.com/office/drawing/2014/main" id="{DC927E86-D526-65F1-E6D9-37287E5E198A}"/>
              </a:ext>
            </a:extLst>
          </p:cNvPr>
          <p:cNvSpPr txBox="1"/>
          <p:nvPr/>
        </p:nvSpPr>
        <p:spPr>
          <a:xfrm>
            <a:off x="297228" y="4755966"/>
            <a:ext cx="3372013" cy="830997"/>
          </a:xfrm>
          <a:prstGeom prst="rect">
            <a:avLst/>
          </a:prstGeom>
          <a:noFill/>
          <a:ln>
            <a:noFill/>
          </a:ln>
        </p:spPr>
        <p:txBody>
          <a:bodyPr wrap="none" rtlCol="0">
            <a:spAutoFit/>
          </a:bodyPr>
          <a:lstStyle/>
          <a:p>
            <a:r>
              <a:rPr lang="en-US" sz="4800" b="1" dirty="0"/>
              <a:t>Our Services</a:t>
            </a:r>
          </a:p>
        </p:txBody>
      </p:sp>
      <p:cxnSp>
        <p:nvCxnSpPr>
          <p:cNvPr id="9" name="Straight Connector 8">
            <a:extLst>
              <a:ext uri="{FF2B5EF4-FFF2-40B4-BE49-F238E27FC236}">
                <a16:creationId xmlns:a16="http://schemas.microsoft.com/office/drawing/2014/main" id="{967665DD-42F6-97F8-7690-FFD12F4A7417}"/>
              </a:ext>
            </a:extLst>
          </p:cNvPr>
          <p:cNvCxnSpPr>
            <a:cxnSpLocks/>
          </p:cNvCxnSpPr>
          <p:nvPr/>
        </p:nvCxnSpPr>
        <p:spPr>
          <a:xfrm>
            <a:off x="355967" y="4755966"/>
            <a:ext cx="3140364" cy="0"/>
          </a:xfrm>
          <a:prstGeom prst="line">
            <a:avLst/>
          </a:prstGeom>
          <a:ln w="57150">
            <a:solidFill>
              <a:srgbClr val="2760C7"/>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DFE444-CBD6-A936-7CB7-DA31174A6C80}"/>
              </a:ext>
            </a:extLst>
          </p:cNvPr>
          <p:cNvSpPr txBox="1"/>
          <p:nvPr/>
        </p:nvSpPr>
        <p:spPr>
          <a:xfrm>
            <a:off x="7057524" y="1664127"/>
            <a:ext cx="4670061" cy="2784737"/>
          </a:xfrm>
          <a:prstGeom prst="rect">
            <a:avLst/>
          </a:prstGeom>
          <a:noFill/>
        </p:spPr>
        <p:txBody>
          <a:bodyPr wrap="none" rtlCol="0">
            <a:spAutoFit/>
          </a:bodyPr>
          <a:lstStyle/>
          <a:p>
            <a:pPr marL="285750" indent="-285750">
              <a:lnSpc>
                <a:spcPct val="200000"/>
              </a:lnSpc>
              <a:buFont typeface="Aptos" panose="020B0004020202020204" pitchFamily="34" charset="0"/>
              <a:buChar char="☑"/>
            </a:pPr>
            <a:r>
              <a:rPr lang="en-US" b="1" dirty="0"/>
              <a:t>Continuous (Prime) Power</a:t>
            </a:r>
          </a:p>
          <a:p>
            <a:pPr marL="285750" indent="-285750">
              <a:lnSpc>
                <a:spcPct val="200000"/>
              </a:lnSpc>
              <a:buFont typeface="Aptos" panose="020B0004020202020204" pitchFamily="34" charset="0"/>
              <a:buChar char="☑"/>
            </a:pPr>
            <a:r>
              <a:rPr lang="en-US" b="1" dirty="0"/>
              <a:t>Uninterruptable Power Supplies (“UPS”)</a:t>
            </a:r>
          </a:p>
          <a:p>
            <a:pPr marL="285750" indent="-285750">
              <a:lnSpc>
                <a:spcPct val="200000"/>
              </a:lnSpc>
              <a:buFont typeface="Aptos" panose="020B0004020202020204" pitchFamily="34" charset="0"/>
              <a:buChar char="☑"/>
            </a:pPr>
            <a:r>
              <a:rPr lang="en-US" b="1" dirty="0"/>
              <a:t>Backup Generators ~ Diesel and Natural Gas</a:t>
            </a:r>
          </a:p>
          <a:p>
            <a:pPr marL="285750" indent="-285750">
              <a:lnSpc>
                <a:spcPct val="200000"/>
              </a:lnSpc>
              <a:buFont typeface="Aptos" panose="020B0004020202020204" pitchFamily="34" charset="0"/>
              <a:buChar char="☑"/>
            </a:pPr>
            <a:r>
              <a:rPr lang="en-US" b="1" dirty="0"/>
              <a:t>Backup Batteries</a:t>
            </a:r>
          </a:p>
          <a:p>
            <a:pPr marL="285750" indent="-285750">
              <a:lnSpc>
                <a:spcPct val="200000"/>
              </a:lnSpc>
              <a:buFont typeface="Aptos" panose="020B0004020202020204" pitchFamily="34" charset="0"/>
              <a:buChar char="☑"/>
            </a:pPr>
            <a:r>
              <a:rPr lang="en-US" b="1" dirty="0"/>
              <a:t>100% Financing Under a Service Agreement</a:t>
            </a:r>
          </a:p>
        </p:txBody>
      </p:sp>
      <p:pic>
        <p:nvPicPr>
          <p:cNvPr id="13" name="Picture 12">
            <a:extLst>
              <a:ext uri="{FF2B5EF4-FFF2-40B4-BE49-F238E27FC236}">
                <a16:creationId xmlns:a16="http://schemas.microsoft.com/office/drawing/2014/main" id="{C75FDD65-7CCA-6DC6-4875-AB2CA60BFE89}"/>
              </a:ext>
            </a:extLst>
          </p:cNvPr>
          <p:cNvPicPr>
            <a:picLocks noChangeAspect="1"/>
          </p:cNvPicPr>
          <p:nvPr/>
        </p:nvPicPr>
        <p:blipFill>
          <a:blip r:embed="rId2">
            <a:alphaModFix amt="50000"/>
          </a:blip>
          <a:srcRect l="1907" t="12698" r="-1907" b="31306"/>
          <a:stretch>
            <a:fillRect/>
          </a:stretch>
        </p:blipFill>
        <p:spPr>
          <a:xfrm rot="5400000">
            <a:off x="1964680" y="2016018"/>
            <a:ext cx="6994690" cy="2962657"/>
          </a:xfrm>
          <a:prstGeom prst="rect">
            <a:avLst/>
          </a:prstGeom>
        </p:spPr>
      </p:pic>
      <p:pic>
        <p:nvPicPr>
          <p:cNvPr id="20" name="Picture 19">
            <a:extLst>
              <a:ext uri="{FF2B5EF4-FFF2-40B4-BE49-F238E27FC236}">
                <a16:creationId xmlns:a16="http://schemas.microsoft.com/office/drawing/2014/main" id="{8D040702-E5A9-B659-AE0B-F26497607C21}"/>
              </a:ext>
            </a:extLst>
          </p:cNvPr>
          <p:cNvPicPr>
            <a:picLocks noChangeAspect="1"/>
          </p:cNvPicPr>
          <p:nvPr/>
        </p:nvPicPr>
        <p:blipFill>
          <a:blip r:embed="rId3"/>
          <a:srcRect l="28485" t="11524" r="30505" b="54460"/>
          <a:stretch>
            <a:fillRect/>
          </a:stretch>
        </p:blipFill>
        <p:spPr>
          <a:xfrm>
            <a:off x="707293" y="3250953"/>
            <a:ext cx="2437712" cy="1348034"/>
          </a:xfrm>
          <a:prstGeom prst="rect">
            <a:avLst/>
          </a:prstGeom>
        </p:spPr>
      </p:pic>
    </p:spTree>
    <p:extLst>
      <p:ext uri="{BB962C8B-B14F-4D97-AF65-F5344CB8AC3E}">
        <p14:creationId xmlns:p14="http://schemas.microsoft.com/office/powerpoint/2010/main" val="428586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28E0D7-C200-1C2F-AB06-67573FF1A1B3}"/>
              </a:ext>
            </a:extLst>
          </p:cNvPr>
          <p:cNvSpPr txBox="1"/>
          <p:nvPr/>
        </p:nvSpPr>
        <p:spPr>
          <a:xfrm>
            <a:off x="406766" y="383735"/>
            <a:ext cx="5863473" cy="584775"/>
          </a:xfrm>
          <a:prstGeom prst="rect">
            <a:avLst/>
          </a:prstGeom>
          <a:solidFill>
            <a:srgbClr val="334AA7"/>
          </a:solidFill>
        </p:spPr>
        <p:txBody>
          <a:bodyPr wrap="square" rtlCol="0">
            <a:spAutoFit/>
          </a:bodyPr>
          <a:lstStyle/>
          <a:p>
            <a:r>
              <a:rPr lang="en-US" sz="3200" b="1" dirty="0">
                <a:solidFill>
                  <a:schemeClr val="bg1"/>
                </a:solidFill>
              </a:rPr>
              <a:t>Statement of Qualifications</a:t>
            </a:r>
          </a:p>
        </p:txBody>
      </p:sp>
      <p:cxnSp>
        <p:nvCxnSpPr>
          <p:cNvPr id="3" name="Straight Connector 2">
            <a:extLst>
              <a:ext uri="{FF2B5EF4-FFF2-40B4-BE49-F238E27FC236}">
                <a16:creationId xmlns:a16="http://schemas.microsoft.com/office/drawing/2014/main" id="{0B96CAD8-1E3D-0ADF-4F0F-88244B3EA618}"/>
              </a:ext>
            </a:extLst>
          </p:cNvPr>
          <p:cNvCxnSpPr>
            <a:cxnSpLocks/>
          </p:cNvCxnSpPr>
          <p:nvPr/>
        </p:nvCxnSpPr>
        <p:spPr>
          <a:xfrm>
            <a:off x="7123176" y="704088"/>
            <a:ext cx="4136136" cy="0"/>
          </a:xfrm>
          <a:prstGeom prst="line">
            <a:avLst/>
          </a:prstGeom>
          <a:ln w="38100">
            <a:solidFill>
              <a:srgbClr val="334AA7"/>
            </a:solidFill>
          </a:ln>
        </p:spPr>
        <p:style>
          <a:lnRef idx="2">
            <a:schemeClr val="accent1"/>
          </a:lnRef>
          <a:fillRef idx="0">
            <a:schemeClr val="accent1"/>
          </a:fillRef>
          <a:effectRef idx="1">
            <a:schemeClr val="accent1"/>
          </a:effectRef>
          <a:fontRef idx="minor">
            <a:schemeClr val="tx1"/>
          </a:fontRef>
        </p:style>
      </p:cxnSp>
      <p:sp>
        <p:nvSpPr>
          <p:cNvPr id="4" name="TextBox 3" descr="View of solar farm">
            <a:extLst>
              <a:ext uri="{FF2B5EF4-FFF2-40B4-BE49-F238E27FC236}">
                <a16:creationId xmlns:a16="http://schemas.microsoft.com/office/drawing/2014/main" id="{29DD5B92-8B0E-1D80-23B5-DF3C23D74F85}"/>
              </a:ext>
            </a:extLst>
          </p:cNvPr>
          <p:cNvSpPr txBox="1"/>
          <p:nvPr/>
        </p:nvSpPr>
        <p:spPr>
          <a:xfrm>
            <a:off x="337682" y="1037417"/>
            <a:ext cx="5961887" cy="1323439"/>
          </a:xfrm>
          <a:prstGeom prst="rect">
            <a:avLst/>
          </a:prstGeom>
          <a:noFill/>
          <a:ln>
            <a:solidFill>
              <a:srgbClr val="334AA7"/>
            </a:solidFill>
          </a:ln>
        </p:spPr>
        <p:txBody>
          <a:bodyPr wrap="square" rtlCol="0">
            <a:spAutoFit/>
          </a:bodyPr>
          <a:lstStyle/>
          <a:p>
            <a:r>
              <a:rPr lang="en-US" sz="1600" b="1" u="sng" dirty="0"/>
              <a:t>Development, construction, financing, and operations of:</a:t>
            </a:r>
          </a:p>
          <a:p>
            <a:pPr marL="285750" indent="-285750">
              <a:buFont typeface="Arial" panose="020B0604020202020204" pitchFamily="34" charset="0"/>
              <a:buChar char="•"/>
            </a:pPr>
            <a:r>
              <a:rPr lang="en-US" sz="1600" b="1" dirty="0"/>
              <a:t>Natural Gas &amp; Diesel Power Plants</a:t>
            </a:r>
          </a:p>
          <a:p>
            <a:pPr marL="285750" indent="-285750">
              <a:buFont typeface="Arial" panose="020B0604020202020204" pitchFamily="34" charset="0"/>
              <a:buChar char="•"/>
            </a:pPr>
            <a:r>
              <a:rPr lang="en-US" sz="1600" b="1" dirty="0"/>
              <a:t>Combined Heat and Power Facilities</a:t>
            </a:r>
          </a:p>
          <a:p>
            <a:pPr marL="285750" indent="-285750">
              <a:buFont typeface="Arial" panose="020B0604020202020204" pitchFamily="34" charset="0"/>
              <a:buChar char="•"/>
            </a:pPr>
            <a:r>
              <a:rPr lang="en-US" sz="1600" b="1" dirty="0"/>
              <a:t>Batteries</a:t>
            </a:r>
          </a:p>
          <a:p>
            <a:pPr marL="285750" indent="-285750">
              <a:buFont typeface="Arial" panose="020B0604020202020204" pitchFamily="34" charset="0"/>
              <a:buChar char="•"/>
            </a:pPr>
            <a:r>
              <a:rPr lang="en-US" sz="1600" b="1" dirty="0"/>
              <a:t>Solar</a:t>
            </a:r>
          </a:p>
        </p:txBody>
      </p:sp>
      <p:sp>
        <p:nvSpPr>
          <p:cNvPr id="6" name="TextBox 5">
            <a:extLst>
              <a:ext uri="{FF2B5EF4-FFF2-40B4-BE49-F238E27FC236}">
                <a16:creationId xmlns:a16="http://schemas.microsoft.com/office/drawing/2014/main" id="{BCE78B96-CB83-72CD-3FE1-D44BF8ED1645}"/>
              </a:ext>
            </a:extLst>
          </p:cNvPr>
          <p:cNvSpPr txBox="1"/>
          <p:nvPr/>
        </p:nvSpPr>
        <p:spPr>
          <a:xfrm>
            <a:off x="6457361" y="1046688"/>
            <a:ext cx="5236779" cy="4765856"/>
          </a:xfrm>
          <a:prstGeom prst="rect">
            <a:avLst/>
          </a:prstGeom>
          <a:solidFill>
            <a:srgbClr val="334AA7"/>
          </a:solidFill>
          <a:ln>
            <a:solidFill>
              <a:srgbClr val="3E4AFF"/>
            </a:solidFill>
          </a:ln>
        </p:spPr>
        <p:txBody>
          <a:bodyPr wrap="square" rtlCol="0">
            <a:spAutoFit/>
          </a:bodyPr>
          <a:lstStyle/>
          <a:p>
            <a:pPr algn="ctr"/>
            <a:r>
              <a:rPr lang="en-US" b="1" u="sng" dirty="0">
                <a:solidFill>
                  <a:schemeClr val="bg1"/>
                </a:solidFill>
              </a:rPr>
              <a:t>Over 448 MW Deployed, Including:</a:t>
            </a:r>
          </a:p>
          <a:p>
            <a:pPr marL="285750" indent="-285750">
              <a:lnSpc>
                <a:spcPct val="150000"/>
              </a:lnSpc>
              <a:buFont typeface="Arial" panose="020B0604020202020204" pitchFamily="34" charset="0"/>
              <a:buChar char="•"/>
            </a:pPr>
            <a:r>
              <a:rPr lang="en-US" sz="1600" b="1" dirty="0">
                <a:solidFill>
                  <a:schemeClr val="bg1"/>
                </a:solidFill>
              </a:rPr>
              <a:t>Elanco US Inc. – Indianapolis, IN &amp; Fort Dodge, IA</a:t>
            </a:r>
          </a:p>
          <a:p>
            <a:pPr marL="285750" indent="-285750">
              <a:lnSpc>
                <a:spcPct val="150000"/>
              </a:lnSpc>
              <a:buFont typeface="Arial" panose="020B0604020202020204" pitchFamily="34" charset="0"/>
              <a:buChar char="•"/>
            </a:pPr>
            <a:r>
              <a:rPr lang="en-US" sz="1600" b="1" dirty="0">
                <a:solidFill>
                  <a:schemeClr val="bg1"/>
                </a:solidFill>
              </a:rPr>
              <a:t>BMO Harris Center – Rockford, IL</a:t>
            </a:r>
          </a:p>
          <a:p>
            <a:pPr marL="285750" indent="-285750">
              <a:lnSpc>
                <a:spcPct val="150000"/>
              </a:lnSpc>
              <a:buFont typeface="Arial" panose="020B0604020202020204" pitchFamily="34" charset="0"/>
              <a:buChar char="•"/>
            </a:pPr>
            <a:r>
              <a:rPr lang="en-US" sz="1600" b="1" dirty="0">
                <a:solidFill>
                  <a:schemeClr val="bg1"/>
                </a:solidFill>
              </a:rPr>
              <a:t>Soft Gel Technologies – Los Angeles, CA</a:t>
            </a:r>
          </a:p>
          <a:p>
            <a:pPr marL="285750" indent="-285750">
              <a:lnSpc>
                <a:spcPct val="150000"/>
              </a:lnSpc>
              <a:buFont typeface="Arial" panose="020B0604020202020204" pitchFamily="34" charset="0"/>
              <a:buChar char="•"/>
            </a:pPr>
            <a:r>
              <a:rPr lang="en-US" sz="1600" b="1" dirty="0">
                <a:solidFill>
                  <a:schemeClr val="bg1"/>
                </a:solidFill>
              </a:rPr>
              <a:t>Del Papa Distributing – Victoria &amp; Texas City, TX </a:t>
            </a:r>
          </a:p>
          <a:p>
            <a:pPr marL="285750" indent="-285750">
              <a:lnSpc>
                <a:spcPct val="150000"/>
              </a:lnSpc>
              <a:buFont typeface="Arial" panose="020B0604020202020204" pitchFamily="34" charset="0"/>
              <a:buChar char="•"/>
            </a:pPr>
            <a:r>
              <a:rPr lang="en-US" sz="1600" b="1" dirty="0">
                <a:solidFill>
                  <a:schemeClr val="bg1"/>
                </a:solidFill>
              </a:rPr>
              <a:t>Upper Crust Bakery – Glenn Dale, MD</a:t>
            </a:r>
          </a:p>
          <a:p>
            <a:pPr marL="285750" indent="-285750">
              <a:lnSpc>
                <a:spcPct val="150000"/>
              </a:lnSpc>
              <a:buFont typeface="Arial" panose="020B0604020202020204" pitchFamily="34" charset="0"/>
              <a:buChar char="•"/>
            </a:pPr>
            <a:r>
              <a:rPr lang="en-US" sz="1600" b="1" dirty="0">
                <a:solidFill>
                  <a:schemeClr val="bg1"/>
                </a:solidFill>
              </a:rPr>
              <a:t>Repligen Corp – Marlborough, MA</a:t>
            </a:r>
          </a:p>
          <a:p>
            <a:pPr marL="285750" indent="-285750">
              <a:lnSpc>
                <a:spcPct val="150000"/>
              </a:lnSpc>
              <a:buFont typeface="Arial" panose="020B0604020202020204" pitchFamily="34" charset="0"/>
              <a:buChar char="•"/>
            </a:pPr>
            <a:r>
              <a:rPr lang="en-US" sz="1600" b="1" dirty="0" err="1">
                <a:solidFill>
                  <a:schemeClr val="bg1"/>
                </a:solidFill>
              </a:rPr>
              <a:t>SelecTransportation</a:t>
            </a:r>
            <a:r>
              <a:rPr lang="en-US" sz="1600" b="1" dirty="0">
                <a:solidFill>
                  <a:schemeClr val="bg1"/>
                </a:solidFill>
              </a:rPr>
              <a:t> – Houston, TX</a:t>
            </a:r>
          </a:p>
          <a:p>
            <a:pPr marL="285750" indent="-285750">
              <a:lnSpc>
                <a:spcPct val="150000"/>
              </a:lnSpc>
              <a:buFont typeface="Arial" panose="020B0604020202020204" pitchFamily="34" charset="0"/>
              <a:buChar char="•"/>
            </a:pPr>
            <a:r>
              <a:rPr lang="en-US" sz="1600" b="1" dirty="0">
                <a:solidFill>
                  <a:schemeClr val="bg1"/>
                </a:solidFill>
              </a:rPr>
              <a:t>Silverleaf Eldercare – Multiple Locations in Texas</a:t>
            </a:r>
          </a:p>
          <a:p>
            <a:pPr marL="285750" indent="-285750">
              <a:lnSpc>
                <a:spcPct val="150000"/>
              </a:lnSpc>
              <a:buFont typeface="Arial" panose="020B0604020202020204" pitchFamily="34" charset="0"/>
              <a:buChar char="•"/>
            </a:pPr>
            <a:r>
              <a:rPr lang="en-US" sz="1600" b="1" dirty="0">
                <a:solidFill>
                  <a:schemeClr val="bg1"/>
                </a:solidFill>
              </a:rPr>
              <a:t>DK LIPA LLC – Brookhaven, NY</a:t>
            </a:r>
          </a:p>
          <a:p>
            <a:pPr marL="285750" indent="-285750">
              <a:lnSpc>
                <a:spcPct val="150000"/>
              </a:lnSpc>
              <a:buFont typeface="Arial" panose="020B0604020202020204" pitchFamily="34" charset="0"/>
              <a:buChar char="•"/>
            </a:pPr>
            <a:r>
              <a:rPr lang="en-US" sz="1600" b="1" dirty="0">
                <a:solidFill>
                  <a:schemeClr val="bg1"/>
                </a:solidFill>
              </a:rPr>
              <a:t>Boys &amp; Girls Club – San Leandro, CA</a:t>
            </a:r>
          </a:p>
          <a:p>
            <a:pPr marL="285750" indent="-285750">
              <a:lnSpc>
                <a:spcPct val="150000"/>
              </a:lnSpc>
              <a:buFont typeface="Arial" panose="020B0604020202020204" pitchFamily="34" charset="0"/>
              <a:buChar char="•"/>
            </a:pPr>
            <a:r>
              <a:rPr lang="en-US" sz="1600" b="1" dirty="0">
                <a:solidFill>
                  <a:schemeClr val="bg1"/>
                </a:solidFill>
              </a:rPr>
              <a:t>United Methodist Church – Moorestown, NJ</a:t>
            </a:r>
          </a:p>
          <a:p>
            <a:pPr marL="285750" indent="-285750">
              <a:lnSpc>
                <a:spcPct val="150000"/>
              </a:lnSpc>
              <a:buFont typeface="Arial" panose="020B0604020202020204" pitchFamily="34" charset="0"/>
              <a:buChar char="•"/>
            </a:pPr>
            <a:r>
              <a:rPr lang="en-US" sz="1600" b="1" dirty="0">
                <a:solidFill>
                  <a:schemeClr val="bg1"/>
                </a:solidFill>
              </a:rPr>
              <a:t>Community Schools – Bethany, CT</a:t>
            </a:r>
          </a:p>
        </p:txBody>
      </p:sp>
      <p:pic>
        <p:nvPicPr>
          <p:cNvPr id="5" name="Picture 4">
            <a:extLst>
              <a:ext uri="{FF2B5EF4-FFF2-40B4-BE49-F238E27FC236}">
                <a16:creationId xmlns:a16="http://schemas.microsoft.com/office/drawing/2014/main" id="{2B2D9963-69B7-E617-BC6D-7BFB00C5364E}"/>
              </a:ext>
            </a:extLst>
          </p:cNvPr>
          <p:cNvPicPr>
            <a:picLocks noChangeAspect="1"/>
          </p:cNvPicPr>
          <p:nvPr/>
        </p:nvPicPr>
        <p:blipFill>
          <a:blip r:embed="rId2"/>
          <a:stretch>
            <a:fillRect/>
          </a:stretch>
        </p:blipFill>
        <p:spPr>
          <a:xfrm>
            <a:off x="1422080" y="2520321"/>
            <a:ext cx="3640664" cy="2788842"/>
          </a:xfrm>
          <a:prstGeom prst="rect">
            <a:avLst/>
          </a:prstGeom>
        </p:spPr>
      </p:pic>
      <p:sp>
        <p:nvSpPr>
          <p:cNvPr id="7" name="TextBox 6">
            <a:extLst>
              <a:ext uri="{FF2B5EF4-FFF2-40B4-BE49-F238E27FC236}">
                <a16:creationId xmlns:a16="http://schemas.microsoft.com/office/drawing/2014/main" id="{E4833519-14E0-6F76-3671-440E34D8F12E}"/>
              </a:ext>
            </a:extLst>
          </p:cNvPr>
          <p:cNvSpPr txBox="1"/>
          <p:nvPr/>
        </p:nvSpPr>
        <p:spPr>
          <a:xfrm>
            <a:off x="724757" y="5468628"/>
            <a:ext cx="5035296" cy="1077218"/>
          </a:xfrm>
          <a:prstGeom prst="rect">
            <a:avLst/>
          </a:prstGeom>
          <a:solidFill>
            <a:srgbClr val="FCFCFC"/>
          </a:solidFill>
          <a:ln>
            <a:solidFill>
              <a:srgbClr val="334AA7"/>
            </a:solidFill>
          </a:ln>
        </p:spPr>
        <p:txBody>
          <a:bodyPr wrap="square" rtlCol="0">
            <a:spAutoFit/>
          </a:bodyPr>
          <a:lstStyle/>
          <a:p>
            <a:pPr algn="ctr"/>
            <a:r>
              <a:rPr lang="en-US" sz="1600" b="1" dirty="0"/>
              <a:t>Developed multiple projects for:</a:t>
            </a:r>
          </a:p>
          <a:p>
            <a:pPr marL="1200150" lvl="2" indent="-285750">
              <a:buFont typeface="Arial" panose="020B0604020202020204" pitchFamily="34" charset="0"/>
              <a:buChar char="•"/>
            </a:pPr>
            <a:r>
              <a:rPr lang="en-US" sz="1600" b="1" dirty="0"/>
              <a:t>Pyrolysis Conversion</a:t>
            </a:r>
          </a:p>
          <a:p>
            <a:pPr marL="1200150" lvl="2" indent="-285750">
              <a:buFont typeface="Arial" panose="020B0604020202020204" pitchFamily="34" charset="0"/>
              <a:buChar char="•"/>
            </a:pPr>
            <a:r>
              <a:rPr lang="en-US" sz="1600" b="1" dirty="0"/>
              <a:t>Plastics Recycling</a:t>
            </a:r>
          </a:p>
          <a:p>
            <a:pPr marL="1200150" lvl="2" indent="-285750">
              <a:buFont typeface="Arial" panose="020B0604020202020204" pitchFamily="34" charset="0"/>
              <a:buChar char="•"/>
            </a:pPr>
            <a:r>
              <a:rPr lang="en-US" sz="1600" b="1" dirty="0"/>
              <a:t>Anaerobic Digestion Power Plants</a:t>
            </a:r>
          </a:p>
        </p:txBody>
      </p:sp>
      <p:cxnSp>
        <p:nvCxnSpPr>
          <p:cNvPr id="8" name="Straight Connector 7">
            <a:extLst>
              <a:ext uri="{FF2B5EF4-FFF2-40B4-BE49-F238E27FC236}">
                <a16:creationId xmlns:a16="http://schemas.microsoft.com/office/drawing/2014/main" id="{89BB8156-5D76-F02F-753B-D35B4FE02060}"/>
              </a:ext>
            </a:extLst>
          </p:cNvPr>
          <p:cNvCxnSpPr>
            <a:cxnSpLocks/>
          </p:cNvCxnSpPr>
          <p:nvPr/>
        </p:nvCxnSpPr>
        <p:spPr>
          <a:xfrm>
            <a:off x="7123176" y="6224016"/>
            <a:ext cx="4136136" cy="0"/>
          </a:xfrm>
          <a:prstGeom prst="line">
            <a:avLst/>
          </a:prstGeom>
          <a:ln w="38100">
            <a:solidFill>
              <a:srgbClr val="334AA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53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AD12B0-E7DB-DFC3-D3B7-E2AABC818A49}"/>
              </a:ext>
            </a:extLst>
          </p:cNvPr>
          <p:cNvSpPr/>
          <p:nvPr/>
        </p:nvSpPr>
        <p:spPr>
          <a:xfrm>
            <a:off x="-12262" y="-189164"/>
            <a:ext cx="12204262" cy="2444208"/>
          </a:xfrm>
          <a:prstGeom prst="rect">
            <a:avLst/>
          </a:prstGeom>
          <a:solidFill>
            <a:srgbClr val="334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uilding with solar panels on the roof&#10;&#10;AI-generated content may be incorrect.">
            <a:extLst>
              <a:ext uri="{FF2B5EF4-FFF2-40B4-BE49-F238E27FC236}">
                <a16:creationId xmlns:a16="http://schemas.microsoft.com/office/drawing/2014/main" id="{DDAAEECF-9AC3-9E7C-642E-1FDDE1BF9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775" y="22355"/>
            <a:ext cx="2469587" cy="2054917"/>
          </a:xfrm>
          <a:prstGeom prst="rect">
            <a:avLst/>
          </a:prstGeom>
        </p:spPr>
      </p:pic>
      <p:pic>
        <p:nvPicPr>
          <p:cNvPr id="14" name="Picture 13">
            <a:extLst>
              <a:ext uri="{FF2B5EF4-FFF2-40B4-BE49-F238E27FC236}">
                <a16:creationId xmlns:a16="http://schemas.microsoft.com/office/drawing/2014/main" id="{A4328B3D-AE3B-416F-FF03-5AC54EDCC52F}"/>
              </a:ext>
            </a:extLst>
          </p:cNvPr>
          <p:cNvPicPr>
            <a:picLocks noChangeAspect="1"/>
          </p:cNvPicPr>
          <p:nvPr/>
        </p:nvPicPr>
        <p:blipFill>
          <a:blip r:embed="rId3"/>
          <a:stretch>
            <a:fillRect/>
          </a:stretch>
        </p:blipFill>
        <p:spPr>
          <a:xfrm>
            <a:off x="8792545" y="22355"/>
            <a:ext cx="3399455" cy="2054917"/>
          </a:xfrm>
          <a:prstGeom prst="rect">
            <a:avLst/>
          </a:prstGeom>
        </p:spPr>
      </p:pic>
      <p:pic>
        <p:nvPicPr>
          <p:cNvPr id="16" name="Picture 15" descr="A large grey machine with yellow pipes&#10;&#10;AI-generated content may be incorrect.">
            <a:extLst>
              <a:ext uri="{FF2B5EF4-FFF2-40B4-BE49-F238E27FC236}">
                <a16:creationId xmlns:a16="http://schemas.microsoft.com/office/drawing/2014/main" id="{4E98ABAD-9650-2184-79FD-5946A8F2D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224" y="56610"/>
            <a:ext cx="2904937" cy="2020662"/>
          </a:xfrm>
          <a:prstGeom prst="rect">
            <a:avLst/>
          </a:prstGeom>
        </p:spPr>
      </p:pic>
      <p:pic>
        <p:nvPicPr>
          <p:cNvPr id="18" name="Picture 17" descr="A person standing next to a yellow machine&#10;&#10;AI-generated content may be incorrect.">
            <a:extLst>
              <a:ext uri="{FF2B5EF4-FFF2-40B4-BE49-F238E27FC236}">
                <a16:creationId xmlns:a16="http://schemas.microsoft.com/office/drawing/2014/main" id="{AF436DE8-265F-D684-DD00-ED419CC5D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446"/>
            <a:ext cx="3418962" cy="2054915"/>
          </a:xfrm>
          <a:prstGeom prst="rect">
            <a:avLst/>
          </a:prstGeom>
        </p:spPr>
      </p:pic>
      <p:sp>
        <p:nvSpPr>
          <p:cNvPr id="19" name="TextBox 18">
            <a:extLst>
              <a:ext uri="{FF2B5EF4-FFF2-40B4-BE49-F238E27FC236}">
                <a16:creationId xmlns:a16="http://schemas.microsoft.com/office/drawing/2014/main" id="{8732889F-AFC2-10A5-F3F9-63E86CCB8642}"/>
              </a:ext>
            </a:extLst>
          </p:cNvPr>
          <p:cNvSpPr txBox="1"/>
          <p:nvPr/>
        </p:nvSpPr>
        <p:spPr>
          <a:xfrm>
            <a:off x="4274821" y="2180264"/>
            <a:ext cx="3843086" cy="948025"/>
          </a:xfrm>
          <a:prstGeom prst="rect">
            <a:avLst/>
          </a:prstGeom>
          <a:noFill/>
        </p:spPr>
        <p:txBody>
          <a:bodyPr wrap="square" rtlCol="0">
            <a:spAutoFit/>
          </a:bodyPr>
          <a:lstStyle/>
          <a:p>
            <a:r>
              <a:rPr lang="en-US" sz="5400" b="1" dirty="0">
                <a:solidFill>
                  <a:srgbClr val="334AA7"/>
                </a:solidFill>
              </a:rPr>
              <a:t>References</a:t>
            </a:r>
          </a:p>
        </p:txBody>
      </p:sp>
      <p:pic>
        <p:nvPicPr>
          <p:cNvPr id="35" name="Picture 34">
            <a:extLst>
              <a:ext uri="{FF2B5EF4-FFF2-40B4-BE49-F238E27FC236}">
                <a16:creationId xmlns:a16="http://schemas.microsoft.com/office/drawing/2014/main" id="{505084C6-DC7A-770F-A594-FC071621FFCD}"/>
              </a:ext>
            </a:extLst>
          </p:cNvPr>
          <p:cNvPicPr>
            <a:picLocks noChangeAspect="1"/>
          </p:cNvPicPr>
          <p:nvPr/>
        </p:nvPicPr>
        <p:blipFill>
          <a:blip r:embed="rId6"/>
          <a:stretch>
            <a:fillRect/>
          </a:stretch>
        </p:blipFill>
        <p:spPr>
          <a:xfrm>
            <a:off x="694035" y="4321589"/>
            <a:ext cx="1372860" cy="1526825"/>
          </a:xfrm>
          <a:prstGeom prst="rect">
            <a:avLst/>
          </a:prstGeom>
        </p:spPr>
      </p:pic>
      <p:pic>
        <p:nvPicPr>
          <p:cNvPr id="39" name="Picture 38" descr="A red and white circle with a letter d and a bird&#10;&#10;AI-generated content may be incorrect.">
            <a:extLst>
              <a:ext uri="{FF2B5EF4-FFF2-40B4-BE49-F238E27FC236}">
                <a16:creationId xmlns:a16="http://schemas.microsoft.com/office/drawing/2014/main" id="{20509789-1798-383D-3191-A6B8B45399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2569" y="4317815"/>
            <a:ext cx="1587429" cy="1587429"/>
          </a:xfrm>
          <a:prstGeom prst="rect">
            <a:avLst/>
          </a:prstGeom>
        </p:spPr>
      </p:pic>
      <p:pic>
        <p:nvPicPr>
          <p:cNvPr id="41" name="Picture 40" descr="A blue and white logo&#10;&#10;AI-generated content may be incorrect.">
            <a:extLst>
              <a:ext uri="{FF2B5EF4-FFF2-40B4-BE49-F238E27FC236}">
                <a16:creationId xmlns:a16="http://schemas.microsoft.com/office/drawing/2014/main" id="{DC5CCE08-2FA8-2F95-A893-6042D5FFEA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6364" y="5248019"/>
            <a:ext cx="2857500" cy="657225"/>
          </a:xfrm>
          <a:prstGeom prst="rect">
            <a:avLst/>
          </a:prstGeom>
        </p:spPr>
      </p:pic>
      <p:pic>
        <p:nvPicPr>
          <p:cNvPr id="43" name="Picture 42" descr="A black background with red text&#10;&#10;AI-generated content may be incorrect.">
            <a:extLst>
              <a:ext uri="{FF2B5EF4-FFF2-40B4-BE49-F238E27FC236}">
                <a16:creationId xmlns:a16="http://schemas.microsoft.com/office/drawing/2014/main" id="{4F934FD2-F8F8-964A-EC06-3B5663DDFC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251" y="2896224"/>
            <a:ext cx="2395975" cy="795125"/>
          </a:xfrm>
          <a:prstGeom prst="rect">
            <a:avLst/>
          </a:prstGeom>
        </p:spPr>
      </p:pic>
      <p:pic>
        <p:nvPicPr>
          <p:cNvPr id="47" name="Picture 46" descr="A blue rectangle with white text&#10;&#10;AI-generated content may be incorrect.">
            <a:extLst>
              <a:ext uri="{FF2B5EF4-FFF2-40B4-BE49-F238E27FC236}">
                <a16:creationId xmlns:a16="http://schemas.microsoft.com/office/drawing/2014/main" id="{63783A04-0AD8-025D-6E46-1F39D642CF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18010" y="2784308"/>
            <a:ext cx="3050286" cy="1451515"/>
          </a:xfrm>
          <a:prstGeom prst="rect">
            <a:avLst/>
          </a:prstGeom>
        </p:spPr>
      </p:pic>
      <p:pic>
        <p:nvPicPr>
          <p:cNvPr id="49" name="Picture 48" descr="A close-up of a logo&#10;&#10;AI-generated content may be incorrect.">
            <a:extLst>
              <a:ext uri="{FF2B5EF4-FFF2-40B4-BE49-F238E27FC236}">
                <a16:creationId xmlns:a16="http://schemas.microsoft.com/office/drawing/2014/main" id="{9ABC075B-A012-84BC-73DE-5F52386487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23638" y="3973981"/>
            <a:ext cx="2065020" cy="1188720"/>
          </a:xfrm>
          <a:prstGeom prst="rect">
            <a:avLst/>
          </a:prstGeom>
        </p:spPr>
      </p:pic>
      <p:pic>
        <p:nvPicPr>
          <p:cNvPr id="51" name="Graphic 50">
            <a:extLst>
              <a:ext uri="{FF2B5EF4-FFF2-40B4-BE49-F238E27FC236}">
                <a16:creationId xmlns:a16="http://schemas.microsoft.com/office/drawing/2014/main" id="{CB31CF4C-AC25-29F4-A680-CB5F0D8D3D2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98496" y="4351436"/>
            <a:ext cx="2152650" cy="485775"/>
          </a:xfrm>
          <a:prstGeom prst="rect">
            <a:avLst/>
          </a:prstGeom>
        </p:spPr>
      </p:pic>
      <p:pic>
        <p:nvPicPr>
          <p:cNvPr id="53" name="Picture 52" descr="A logo of a company&#10;&#10;AI-generated content may be incorrect.">
            <a:extLst>
              <a:ext uri="{FF2B5EF4-FFF2-40B4-BE49-F238E27FC236}">
                <a16:creationId xmlns:a16="http://schemas.microsoft.com/office/drawing/2014/main" id="{47857B0B-0FA4-200F-D701-04D7E83C340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77905" y="3334055"/>
            <a:ext cx="3050286" cy="697208"/>
          </a:xfrm>
          <a:prstGeom prst="rect">
            <a:avLst/>
          </a:prstGeom>
        </p:spPr>
      </p:pic>
      <p:sp>
        <p:nvSpPr>
          <p:cNvPr id="54" name="TextBox 53">
            <a:extLst>
              <a:ext uri="{FF2B5EF4-FFF2-40B4-BE49-F238E27FC236}">
                <a16:creationId xmlns:a16="http://schemas.microsoft.com/office/drawing/2014/main" id="{AC7EEA04-8C1D-A0AD-B66C-F8926F74338B}"/>
              </a:ext>
            </a:extLst>
          </p:cNvPr>
          <p:cNvSpPr txBox="1"/>
          <p:nvPr/>
        </p:nvSpPr>
        <p:spPr>
          <a:xfrm>
            <a:off x="1141525" y="6231812"/>
            <a:ext cx="9908949" cy="369332"/>
          </a:xfrm>
          <a:prstGeom prst="rect">
            <a:avLst/>
          </a:prstGeom>
          <a:noFill/>
        </p:spPr>
        <p:txBody>
          <a:bodyPr wrap="square" rtlCol="0">
            <a:spAutoFit/>
          </a:bodyPr>
          <a:lstStyle/>
          <a:p>
            <a:r>
              <a:rPr lang="en-US" b="1" dirty="0">
                <a:solidFill>
                  <a:srgbClr val="334AA7"/>
                </a:solidFill>
              </a:rPr>
              <a:t>We serve a wide range of clients, customizing the right solutions for their unique needs.</a:t>
            </a:r>
          </a:p>
        </p:txBody>
      </p:sp>
      <p:pic>
        <p:nvPicPr>
          <p:cNvPr id="5" name="Picture 4" descr="A black background with white text&#10;&#10;AI-generated content may be incorrect.">
            <a:extLst>
              <a:ext uri="{FF2B5EF4-FFF2-40B4-BE49-F238E27FC236}">
                <a16:creationId xmlns:a16="http://schemas.microsoft.com/office/drawing/2014/main" id="{AA28EAFD-E823-FDDC-E80E-0136F471BA01}"/>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17106" y="5157384"/>
            <a:ext cx="3049905" cy="766445"/>
          </a:xfrm>
          <a:prstGeom prst="rect">
            <a:avLst/>
          </a:prstGeom>
        </p:spPr>
      </p:pic>
      <p:pic>
        <p:nvPicPr>
          <p:cNvPr id="7" name="Picture 6">
            <a:extLst>
              <a:ext uri="{FF2B5EF4-FFF2-40B4-BE49-F238E27FC236}">
                <a16:creationId xmlns:a16="http://schemas.microsoft.com/office/drawing/2014/main" id="{96B6CABE-8FE2-E0D8-4A28-17FBCAC93BA4}"/>
              </a:ext>
            </a:extLst>
          </p:cNvPr>
          <p:cNvPicPr>
            <a:picLocks noChangeAspect="1"/>
          </p:cNvPicPr>
          <p:nvPr/>
        </p:nvPicPr>
        <p:blipFill>
          <a:blip r:embed="rId17"/>
          <a:stretch>
            <a:fillRect/>
          </a:stretch>
        </p:blipFill>
        <p:spPr>
          <a:xfrm>
            <a:off x="10302091" y="5987236"/>
            <a:ext cx="1496765" cy="613908"/>
          </a:xfrm>
          <a:prstGeom prst="rect">
            <a:avLst/>
          </a:prstGeom>
        </p:spPr>
      </p:pic>
    </p:spTree>
    <p:extLst>
      <p:ext uri="{BB962C8B-B14F-4D97-AF65-F5344CB8AC3E}">
        <p14:creationId xmlns:p14="http://schemas.microsoft.com/office/powerpoint/2010/main" val="414645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9165B-1027-0C9F-0C8A-A4127453B88F}"/>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3F731F8B-CB46-D016-F1DC-594450A4C02E}"/>
              </a:ext>
            </a:extLst>
          </p:cNvPr>
          <p:cNvSpPr/>
          <p:nvPr/>
        </p:nvSpPr>
        <p:spPr>
          <a:xfrm>
            <a:off x="9337" y="703317"/>
            <a:ext cx="11743999" cy="1464134"/>
          </a:xfrm>
          <a:prstGeom prst="rect">
            <a:avLst/>
          </a:prstGeom>
          <a:solidFill>
            <a:srgbClr val="324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aleway" pitchFamily="2" charset="77"/>
            </a:endParaRPr>
          </a:p>
        </p:txBody>
      </p:sp>
      <p:sp>
        <p:nvSpPr>
          <p:cNvPr id="6" name="TextBox 5">
            <a:extLst>
              <a:ext uri="{FF2B5EF4-FFF2-40B4-BE49-F238E27FC236}">
                <a16:creationId xmlns:a16="http://schemas.microsoft.com/office/drawing/2014/main" id="{4BB3031C-B113-F43C-606C-6E6712CB6896}"/>
              </a:ext>
            </a:extLst>
          </p:cNvPr>
          <p:cNvSpPr txBox="1"/>
          <p:nvPr/>
        </p:nvSpPr>
        <p:spPr>
          <a:xfrm>
            <a:off x="11518880" y="6452363"/>
            <a:ext cx="46891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a:solidFill>
                  <a:srgbClr val="3249A7"/>
                </a:solidFill>
                <a:latin typeface="Raleway" pitchFamily="2" charset="77"/>
                <a:ea typeface="Open Sans" panose="020B0606030504020204" pitchFamily="34" charset="0"/>
                <a:cs typeface="Open Sans" panose="020B0606030504020204" pitchFamily="34" charset="0"/>
              </a:rPr>
              <a:t>0</a:t>
            </a:r>
            <a:fld id="{83267828-566B-DE4C-9992-D1B5D5823256}" type="slidenum">
              <a:rPr lang="en-US" sz="1100" smtClean="0">
                <a:solidFill>
                  <a:srgbClr val="3249A7"/>
                </a:solidFill>
                <a:latin typeface="Raleway" pitchFamily="2" charset="77"/>
                <a:ea typeface="Open Sans" panose="020B0606030504020204" pitchFamily="34" charset="0"/>
                <a:cs typeface="Open Sans" panose="020B0606030504020204" pitchFamily="34" charset="0"/>
              </a:rPr>
              <a:pPr algn="ctr"/>
              <a:t>6</a:t>
            </a:fld>
            <a:endParaRPr lang="en-US" sz="1100">
              <a:solidFill>
                <a:srgbClr val="3249A7"/>
              </a:solidFill>
              <a:latin typeface="Raleway" pitchFamily="2" charset="77"/>
              <a:ea typeface="Open Sans" panose="020B0606030504020204" pitchFamily="34" charset="0"/>
              <a:cs typeface="Open Sans" panose="020B0606030504020204" pitchFamily="34" charset="0"/>
            </a:endParaRPr>
          </a:p>
        </p:txBody>
      </p:sp>
      <p:cxnSp>
        <p:nvCxnSpPr>
          <p:cNvPr id="15" name="Straight Connector 14">
            <a:extLst>
              <a:ext uri="{FF2B5EF4-FFF2-40B4-BE49-F238E27FC236}">
                <a16:creationId xmlns:a16="http://schemas.microsoft.com/office/drawing/2014/main" id="{7813CA52-E181-6C96-CFBF-DB33DBD226F5}"/>
              </a:ext>
            </a:extLst>
          </p:cNvPr>
          <p:cNvCxnSpPr>
            <a:cxnSpLocks/>
          </p:cNvCxnSpPr>
          <p:nvPr/>
        </p:nvCxnSpPr>
        <p:spPr>
          <a:xfrm flipV="1">
            <a:off x="11753337" y="0"/>
            <a:ext cx="0" cy="6438609"/>
          </a:xfrm>
          <a:prstGeom prst="line">
            <a:avLst/>
          </a:prstGeom>
          <a:ln w="12700">
            <a:solidFill>
              <a:srgbClr val="3249A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524CDD-393C-159F-2099-9EDE9D8980F5}"/>
              </a:ext>
            </a:extLst>
          </p:cNvPr>
          <p:cNvSpPr txBox="1"/>
          <p:nvPr/>
        </p:nvSpPr>
        <p:spPr>
          <a:xfrm rot="5400000">
            <a:off x="4968757" y="-4450982"/>
            <a:ext cx="677108" cy="9737298"/>
          </a:xfrm>
          <a:prstGeom prst="rect">
            <a:avLst/>
          </a:prstGeom>
          <a:noFill/>
        </p:spPr>
        <p:txBody>
          <a:bodyPr vert="vert270" wrap="square">
            <a:spAutoFit/>
          </a:bodyPr>
          <a:lstStyle/>
          <a:p>
            <a:pPr>
              <a:buClr>
                <a:srgbClr val="000000"/>
              </a:buClr>
              <a:buSzPts val="3400"/>
            </a:pPr>
            <a:r>
              <a:rPr lang="en-US" sz="3200" b="1" dirty="0">
                <a:latin typeface="Raleway" pitchFamily="2" charset="77"/>
                <a:ea typeface="Quicksand"/>
                <a:cs typeface="Arial" panose="020B0604020202020204" pitchFamily="34" charset="0"/>
                <a:sym typeface="Quicksand"/>
              </a:rPr>
              <a:t>Our Leadership Team</a:t>
            </a:r>
          </a:p>
        </p:txBody>
      </p:sp>
      <p:sp>
        <p:nvSpPr>
          <p:cNvPr id="3" name="Text Placeholder 17">
            <a:extLst>
              <a:ext uri="{FF2B5EF4-FFF2-40B4-BE49-F238E27FC236}">
                <a16:creationId xmlns:a16="http://schemas.microsoft.com/office/drawing/2014/main" id="{5BFE3E5A-88F9-00E5-E195-4A95A08FA360}"/>
              </a:ext>
            </a:extLst>
          </p:cNvPr>
          <p:cNvSpPr txBox="1">
            <a:spLocks/>
          </p:cNvSpPr>
          <p:nvPr/>
        </p:nvSpPr>
        <p:spPr>
          <a:xfrm>
            <a:off x="51943" y="2607145"/>
            <a:ext cx="2939622" cy="38274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1" dirty="0">
                <a:latin typeface="Raleway" pitchFamily="2" charset="77"/>
              </a:rPr>
              <a:t>David March</a:t>
            </a:r>
          </a:p>
          <a:p>
            <a:pPr marL="0" indent="0" algn="ctr">
              <a:lnSpc>
                <a:spcPct val="100000"/>
              </a:lnSpc>
              <a:spcBef>
                <a:spcPts val="0"/>
              </a:spcBef>
              <a:buNone/>
            </a:pPr>
            <a:r>
              <a:rPr lang="en-US" sz="1200" b="1" dirty="0">
                <a:latin typeface="Raleway" pitchFamily="2" charset="77"/>
              </a:rPr>
              <a:t>Chief Executive Officer</a:t>
            </a:r>
          </a:p>
          <a:p>
            <a:pPr marL="0" indent="0" algn="ctr">
              <a:lnSpc>
                <a:spcPct val="100000"/>
              </a:lnSpc>
              <a:spcBef>
                <a:spcPts val="0"/>
              </a:spcBef>
              <a:buNone/>
            </a:pPr>
            <a:r>
              <a:rPr lang="en-US" sz="1100" b="1" dirty="0">
                <a:latin typeface="Raleway" pitchFamily="2" charset="77"/>
              </a:rPr>
              <a:t>March@conciergepowercapital.com</a:t>
            </a:r>
          </a:p>
        </p:txBody>
      </p:sp>
      <p:sp>
        <p:nvSpPr>
          <p:cNvPr id="5" name="Text Placeholder 19">
            <a:extLst>
              <a:ext uri="{FF2B5EF4-FFF2-40B4-BE49-F238E27FC236}">
                <a16:creationId xmlns:a16="http://schemas.microsoft.com/office/drawing/2014/main" id="{42BCB8E7-691C-3216-D3F6-73C1F294906B}"/>
              </a:ext>
            </a:extLst>
          </p:cNvPr>
          <p:cNvSpPr txBox="1">
            <a:spLocks/>
          </p:cNvSpPr>
          <p:nvPr/>
        </p:nvSpPr>
        <p:spPr>
          <a:xfrm>
            <a:off x="2946151" y="2593174"/>
            <a:ext cx="3066787" cy="38274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1" dirty="0">
                <a:latin typeface="Raleway" pitchFamily="2" charset="77"/>
              </a:rPr>
              <a:t>David Kurzman</a:t>
            </a:r>
          </a:p>
          <a:p>
            <a:pPr marL="0" indent="0" algn="ctr">
              <a:lnSpc>
                <a:spcPct val="100000"/>
              </a:lnSpc>
              <a:spcBef>
                <a:spcPts val="0"/>
              </a:spcBef>
              <a:buNone/>
            </a:pPr>
            <a:r>
              <a:rPr lang="en-US" sz="1200" b="1" dirty="0">
                <a:latin typeface="Raleway" pitchFamily="2" charset="77"/>
              </a:rPr>
              <a:t>Chief Financial Officer</a:t>
            </a:r>
          </a:p>
          <a:p>
            <a:pPr marL="0" indent="0" algn="ctr">
              <a:lnSpc>
                <a:spcPct val="100000"/>
              </a:lnSpc>
              <a:spcBef>
                <a:spcPts val="0"/>
              </a:spcBef>
              <a:buNone/>
            </a:pPr>
            <a:r>
              <a:rPr lang="en-US" sz="1100" b="1" dirty="0">
                <a:latin typeface="Raleway" pitchFamily="2" charset="77"/>
              </a:rPr>
              <a:t>Kurzman@conciergepowercapital.com</a:t>
            </a:r>
          </a:p>
        </p:txBody>
      </p:sp>
      <p:sp>
        <p:nvSpPr>
          <p:cNvPr id="18" name="Oval 17">
            <a:extLst>
              <a:ext uri="{FF2B5EF4-FFF2-40B4-BE49-F238E27FC236}">
                <a16:creationId xmlns:a16="http://schemas.microsoft.com/office/drawing/2014/main" id="{7D44E8B4-6843-D025-17E5-7C583BA48B1B}"/>
              </a:ext>
            </a:extLst>
          </p:cNvPr>
          <p:cNvSpPr/>
          <p:nvPr/>
        </p:nvSpPr>
        <p:spPr>
          <a:xfrm>
            <a:off x="548834" y="659647"/>
            <a:ext cx="1920240" cy="1919203"/>
          </a:xfrm>
          <a:prstGeom prst="ellipse">
            <a:avLst/>
          </a:prstGeom>
          <a:solidFill>
            <a:schemeClr val="bg1"/>
          </a:solidFill>
          <a:ln w="38100">
            <a:solidFill>
              <a:srgbClr val="3249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AF2EC0-E07A-9B68-DE18-52680F141471}"/>
              </a:ext>
            </a:extLst>
          </p:cNvPr>
          <p:cNvSpPr/>
          <p:nvPr/>
        </p:nvSpPr>
        <p:spPr>
          <a:xfrm>
            <a:off x="3519425" y="659647"/>
            <a:ext cx="1920240" cy="1919203"/>
          </a:xfrm>
          <a:prstGeom prst="ellipse">
            <a:avLst/>
          </a:prstGeom>
          <a:solidFill>
            <a:schemeClr val="bg1"/>
          </a:solidFill>
          <a:ln w="38100">
            <a:solidFill>
              <a:srgbClr val="3249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A132B4F-5252-7EE0-9D19-5E9A70DA6D6A}"/>
              </a:ext>
            </a:extLst>
          </p:cNvPr>
          <p:cNvSpPr/>
          <p:nvPr/>
        </p:nvSpPr>
        <p:spPr>
          <a:xfrm>
            <a:off x="6462939" y="659646"/>
            <a:ext cx="1920240" cy="1919203"/>
          </a:xfrm>
          <a:prstGeom prst="ellipse">
            <a:avLst/>
          </a:prstGeom>
          <a:solidFill>
            <a:schemeClr val="bg1"/>
          </a:solidFill>
          <a:ln w="38100">
            <a:solidFill>
              <a:srgbClr val="3249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82F83EC-161C-295C-2DF3-536B1DFDF2CC}"/>
              </a:ext>
            </a:extLst>
          </p:cNvPr>
          <p:cNvSpPr/>
          <p:nvPr/>
        </p:nvSpPr>
        <p:spPr>
          <a:xfrm>
            <a:off x="9306071" y="661514"/>
            <a:ext cx="1920240" cy="1919203"/>
          </a:xfrm>
          <a:prstGeom prst="ellipse">
            <a:avLst/>
          </a:prstGeom>
          <a:solidFill>
            <a:schemeClr val="bg1"/>
          </a:solidFill>
          <a:ln w="38100">
            <a:solidFill>
              <a:srgbClr val="3249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5" descr="A person in a suit&#10;&#10;AI-generated content may be incorrect.">
            <a:extLst>
              <a:ext uri="{FF2B5EF4-FFF2-40B4-BE49-F238E27FC236}">
                <a16:creationId xmlns:a16="http://schemas.microsoft.com/office/drawing/2014/main" id="{54B9DB2F-FABB-1906-F8F9-24031B4E8D8F}"/>
              </a:ext>
            </a:extLst>
          </p:cNvPr>
          <p:cNvPicPr>
            <a:picLocks noChangeAspect="1"/>
          </p:cNvPicPr>
          <p:nvPr/>
        </p:nvPicPr>
        <p:blipFill>
          <a:blip r:embed="rId3">
            <a:grayscl/>
            <a:extLst>
              <a:ext uri="{28A0092B-C50C-407E-A947-70E740481C1C}">
                <a14:useLocalDpi xmlns:a14="http://schemas.microsoft.com/office/drawing/2010/main" val="0"/>
              </a:ext>
            </a:extLst>
          </a:blip>
          <a:srcRect t="1509" b="1509"/>
          <a:stretch>
            <a:fillRect/>
          </a:stretch>
        </p:blipFill>
        <p:spPr>
          <a:xfrm>
            <a:off x="664989" y="797557"/>
            <a:ext cx="1643384" cy="1643384"/>
          </a:xfrm>
          <a:prstGeom prst="ellipse">
            <a:avLst/>
          </a:prstGeom>
          <a:ln>
            <a:solidFill>
              <a:schemeClr val="tx1"/>
            </a:solidFill>
          </a:ln>
        </p:spPr>
      </p:pic>
      <p:pic>
        <p:nvPicPr>
          <p:cNvPr id="9" name="Picture Placeholder 9" descr="A person in a suit&#10;&#10;AI-generated content may be incorrect.">
            <a:extLst>
              <a:ext uri="{FF2B5EF4-FFF2-40B4-BE49-F238E27FC236}">
                <a16:creationId xmlns:a16="http://schemas.microsoft.com/office/drawing/2014/main" id="{8C837EFE-DE8A-A43A-E69F-F48C29DBECCD}"/>
              </a:ext>
            </a:extLst>
          </p:cNvPr>
          <p:cNvPicPr>
            <a:picLocks noChangeAspect="1"/>
          </p:cNvPicPr>
          <p:nvPr/>
        </p:nvPicPr>
        <p:blipFill>
          <a:blip r:embed="rId4">
            <a:grayscl/>
            <a:extLst>
              <a:ext uri="{28A0092B-C50C-407E-A947-70E740481C1C}">
                <a14:useLocalDpi xmlns:a14="http://schemas.microsoft.com/office/drawing/2010/main" val="0"/>
              </a:ext>
            </a:extLst>
          </a:blip>
          <a:srcRect t="2367" b="2367"/>
          <a:stretch>
            <a:fillRect/>
          </a:stretch>
        </p:blipFill>
        <p:spPr>
          <a:xfrm>
            <a:off x="3657853" y="797556"/>
            <a:ext cx="1643384" cy="1643384"/>
          </a:xfrm>
          <a:prstGeom prst="ellipse">
            <a:avLst/>
          </a:prstGeom>
          <a:ln>
            <a:solidFill>
              <a:schemeClr val="tx1"/>
            </a:solidFill>
          </a:ln>
        </p:spPr>
      </p:pic>
      <p:pic>
        <p:nvPicPr>
          <p:cNvPr id="10" name="Picture Placeholder 13">
            <a:extLst>
              <a:ext uri="{FF2B5EF4-FFF2-40B4-BE49-F238E27FC236}">
                <a16:creationId xmlns:a16="http://schemas.microsoft.com/office/drawing/2014/main" id="{03AC8FDD-2F63-BAEC-F2A5-018DD5C0B6E5}"/>
              </a:ext>
            </a:extLst>
          </p:cNvPr>
          <p:cNvPicPr>
            <a:picLocks noChangeAspect="1"/>
          </p:cNvPicPr>
          <p:nvPr/>
        </p:nvPicPr>
        <p:blipFill>
          <a:blip r:embed="rId5">
            <a:grayscl/>
            <a:extLst>
              <a:ext uri="{28A0092B-C50C-407E-A947-70E740481C1C}">
                <a14:useLocalDpi xmlns:a14="http://schemas.microsoft.com/office/drawing/2010/main" val="0"/>
              </a:ext>
            </a:extLst>
          </a:blip>
          <a:srcRect l="3247" r="3247"/>
          <a:stretch/>
        </p:blipFill>
        <p:spPr>
          <a:xfrm>
            <a:off x="6599922" y="797556"/>
            <a:ext cx="1643384" cy="1643384"/>
          </a:xfrm>
          <a:prstGeom prst="ellipse">
            <a:avLst/>
          </a:prstGeom>
          <a:ln>
            <a:solidFill>
              <a:schemeClr val="tx1"/>
            </a:solidFill>
          </a:ln>
        </p:spPr>
      </p:pic>
      <p:sp>
        <p:nvSpPr>
          <p:cNvPr id="11" name="Text Placeholder 21">
            <a:extLst>
              <a:ext uri="{FF2B5EF4-FFF2-40B4-BE49-F238E27FC236}">
                <a16:creationId xmlns:a16="http://schemas.microsoft.com/office/drawing/2014/main" id="{D8E96591-81C1-DAE2-7FD2-3C8BFAB04A20}"/>
              </a:ext>
            </a:extLst>
          </p:cNvPr>
          <p:cNvSpPr txBox="1">
            <a:spLocks/>
          </p:cNvSpPr>
          <p:nvPr/>
        </p:nvSpPr>
        <p:spPr>
          <a:xfrm>
            <a:off x="6090104" y="2593173"/>
            <a:ext cx="2754521" cy="382749"/>
          </a:xfrm>
          <a:prstGeom prst="rect">
            <a:avLst/>
          </a:prstGeom>
        </p:spPr>
        <p:txBody>
          <a:bodyPr vert="horz" lIns="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latin typeface="Raleway" pitchFamily="2" charset="77"/>
              </a:rPr>
              <a:t>Veronica Lombardi</a:t>
            </a:r>
          </a:p>
          <a:p>
            <a:pPr>
              <a:lnSpc>
                <a:spcPct val="100000"/>
              </a:lnSpc>
              <a:spcBef>
                <a:spcPts val="0"/>
              </a:spcBef>
            </a:pPr>
            <a:r>
              <a:rPr lang="en-US" sz="1200" dirty="0">
                <a:latin typeface="Raleway" pitchFamily="2" charset="77"/>
              </a:rPr>
              <a:t>Chief of Staff &amp; Project Manager</a:t>
            </a:r>
          </a:p>
          <a:p>
            <a:pPr>
              <a:lnSpc>
                <a:spcPct val="100000"/>
              </a:lnSpc>
              <a:spcBef>
                <a:spcPts val="0"/>
              </a:spcBef>
            </a:pPr>
            <a:r>
              <a:rPr lang="en-US" sz="1000" dirty="0">
                <a:latin typeface="Raleway" pitchFamily="2" charset="77"/>
              </a:rPr>
              <a:t>Lombardi@conciergepowercapital.com</a:t>
            </a:r>
          </a:p>
        </p:txBody>
      </p:sp>
      <p:pic>
        <p:nvPicPr>
          <p:cNvPr id="14" name="Picture Placeholder 13">
            <a:extLst>
              <a:ext uri="{FF2B5EF4-FFF2-40B4-BE49-F238E27FC236}">
                <a16:creationId xmlns:a16="http://schemas.microsoft.com/office/drawing/2014/main" id="{939FFBC6-0D28-5806-292E-6669491597C0}"/>
              </a:ext>
            </a:extLst>
          </p:cNvPr>
          <p:cNvPicPr>
            <a:picLocks noChangeAspect="1"/>
          </p:cNvPicPr>
          <p:nvPr/>
        </p:nvPicPr>
        <p:blipFill>
          <a:blip r:embed="rId6">
            <a:grayscl/>
            <a:extLst>
              <a:ext uri="{28A0092B-C50C-407E-A947-70E740481C1C}">
                <a14:useLocalDpi xmlns:a14="http://schemas.microsoft.com/office/drawing/2010/main" val="0"/>
              </a:ext>
            </a:extLst>
          </a:blip>
          <a:srcRect l="7372" r="7372"/>
          <a:stretch/>
        </p:blipFill>
        <p:spPr>
          <a:xfrm>
            <a:off x="9444499" y="797556"/>
            <a:ext cx="1643384" cy="1643384"/>
          </a:xfrm>
          <a:prstGeom prst="ellipse">
            <a:avLst/>
          </a:prstGeom>
          <a:ln>
            <a:solidFill>
              <a:schemeClr val="tx1"/>
            </a:solidFill>
          </a:ln>
        </p:spPr>
      </p:pic>
      <p:sp>
        <p:nvSpPr>
          <p:cNvPr id="16" name="Text Placeholder 21">
            <a:extLst>
              <a:ext uri="{FF2B5EF4-FFF2-40B4-BE49-F238E27FC236}">
                <a16:creationId xmlns:a16="http://schemas.microsoft.com/office/drawing/2014/main" id="{3D2D5F6B-AC2F-DED8-5163-D61C21DE90C7}"/>
              </a:ext>
            </a:extLst>
          </p:cNvPr>
          <p:cNvSpPr txBox="1">
            <a:spLocks/>
          </p:cNvSpPr>
          <p:nvPr/>
        </p:nvSpPr>
        <p:spPr>
          <a:xfrm>
            <a:off x="9040178" y="2573062"/>
            <a:ext cx="2517605" cy="382749"/>
          </a:xfrm>
          <a:prstGeom prst="rect">
            <a:avLst/>
          </a:prstGeom>
        </p:spPr>
        <p:txBody>
          <a:bodyPr vert="horz" lIns="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latin typeface="Raleway" pitchFamily="2" charset="77"/>
              </a:rPr>
              <a:t>Martin Lopez</a:t>
            </a:r>
          </a:p>
          <a:p>
            <a:pPr>
              <a:lnSpc>
                <a:spcPct val="100000"/>
              </a:lnSpc>
              <a:spcBef>
                <a:spcPts val="0"/>
              </a:spcBef>
            </a:pPr>
            <a:r>
              <a:rPr lang="en-US" sz="1200" dirty="0">
                <a:latin typeface="Raleway" pitchFamily="2" charset="77"/>
              </a:rPr>
              <a:t>Revenue Operations Leader</a:t>
            </a:r>
          </a:p>
          <a:p>
            <a:pPr>
              <a:lnSpc>
                <a:spcPct val="100000"/>
              </a:lnSpc>
              <a:spcBef>
                <a:spcPts val="0"/>
              </a:spcBef>
            </a:pPr>
            <a:r>
              <a:rPr lang="en-US" sz="1100" dirty="0">
                <a:latin typeface="Raleway" pitchFamily="2" charset="77"/>
              </a:rPr>
              <a:t>Lopez@conciergepowercapital.com</a:t>
            </a:r>
          </a:p>
        </p:txBody>
      </p:sp>
      <p:pic>
        <p:nvPicPr>
          <p:cNvPr id="2" name="Picture 1">
            <a:extLst>
              <a:ext uri="{FF2B5EF4-FFF2-40B4-BE49-F238E27FC236}">
                <a16:creationId xmlns:a16="http://schemas.microsoft.com/office/drawing/2014/main" id="{96640119-4B5C-2B51-7EA4-B3BFE7344845}"/>
              </a:ext>
            </a:extLst>
          </p:cNvPr>
          <p:cNvPicPr>
            <a:picLocks noChangeAspect="1"/>
          </p:cNvPicPr>
          <p:nvPr/>
        </p:nvPicPr>
        <p:blipFill>
          <a:blip r:embed="rId7"/>
          <a:stretch>
            <a:fillRect/>
          </a:stretch>
        </p:blipFill>
        <p:spPr>
          <a:xfrm>
            <a:off x="10453673" y="79113"/>
            <a:ext cx="1268419" cy="520250"/>
          </a:xfrm>
          <a:prstGeom prst="rect">
            <a:avLst/>
          </a:prstGeom>
        </p:spPr>
      </p:pic>
      <p:sp>
        <p:nvSpPr>
          <p:cNvPr id="4" name="Text Placeholder 16">
            <a:extLst>
              <a:ext uri="{FF2B5EF4-FFF2-40B4-BE49-F238E27FC236}">
                <a16:creationId xmlns:a16="http://schemas.microsoft.com/office/drawing/2014/main" id="{0BC62362-D848-21A4-9687-0D0D28DB369F}"/>
              </a:ext>
            </a:extLst>
          </p:cNvPr>
          <p:cNvSpPr txBox="1">
            <a:spLocks/>
          </p:cNvSpPr>
          <p:nvPr/>
        </p:nvSpPr>
        <p:spPr>
          <a:xfrm>
            <a:off x="204208" y="3282167"/>
            <a:ext cx="2700487" cy="3496720"/>
          </a:xfrm>
          <a:prstGeom prst="rect">
            <a:avLst/>
          </a:prstGeom>
          <a:solidFill>
            <a:srgbClr val="E1EAF3"/>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50" dirty="0"/>
              <a:t>As CEO, David oversees all strategic business development efforts at Exergy Energy.</a:t>
            </a:r>
          </a:p>
          <a:p>
            <a:r>
              <a:rPr lang="en-US" sz="1150" dirty="0"/>
              <a:t>He has been a serial entrepreneur in the energy and technology sectors having founded and run several high-technology instrumentation and software companies. </a:t>
            </a:r>
          </a:p>
          <a:p>
            <a:r>
              <a:rPr lang="en-US" sz="1150" dirty="0"/>
              <a:t>David earned a B.S. in Engineering Chemistry and an MBA in Quantitative Finance from Lehigh University.</a:t>
            </a:r>
          </a:p>
          <a:p>
            <a:r>
              <a:rPr lang="en-US" sz="1150" dirty="0"/>
              <a:t>He has also been awarded two patents in operational efficiency and optimization in complex process industries. </a:t>
            </a:r>
          </a:p>
          <a:p>
            <a:r>
              <a:rPr lang="en-US" sz="1150" dirty="0"/>
              <a:t>To date David has successfully completed 55 generation projects ranging from 1MW to 100 MW.</a:t>
            </a:r>
          </a:p>
        </p:txBody>
      </p:sp>
      <p:sp>
        <p:nvSpPr>
          <p:cNvPr id="13" name="Text Placeholder 18">
            <a:extLst>
              <a:ext uri="{FF2B5EF4-FFF2-40B4-BE49-F238E27FC236}">
                <a16:creationId xmlns:a16="http://schemas.microsoft.com/office/drawing/2014/main" id="{8CE12314-331F-FCB1-ED89-B7056C314AFC}"/>
              </a:ext>
            </a:extLst>
          </p:cNvPr>
          <p:cNvSpPr txBox="1">
            <a:spLocks/>
          </p:cNvSpPr>
          <p:nvPr/>
        </p:nvSpPr>
        <p:spPr>
          <a:xfrm>
            <a:off x="3220741" y="3306939"/>
            <a:ext cx="2517605" cy="3496719"/>
          </a:xfrm>
          <a:prstGeom prst="rect">
            <a:avLst/>
          </a:prstGeom>
          <a:solidFill>
            <a:srgbClr val="E1EAF3"/>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50" dirty="0"/>
              <a:t>David leads finance and operations at the firm, serving as its Chief Financial Officer.</a:t>
            </a:r>
          </a:p>
          <a:p>
            <a:r>
              <a:rPr lang="en-US" sz="1250" dirty="0"/>
              <a:t>He has held several leadership roles as Portfolio Manager, Managing Partner of a </a:t>
            </a:r>
            <a:r>
              <a:rPr lang="en-US" sz="1250" dirty="0" err="1"/>
              <a:t>CleanTech</a:t>
            </a:r>
            <a:r>
              <a:rPr lang="en-US" sz="1250" dirty="0"/>
              <a:t> hedge fund, and he has held several research positions for private firms, investment banks, and a Registered Investment Company.</a:t>
            </a:r>
          </a:p>
          <a:p>
            <a:r>
              <a:rPr lang="en-US" sz="1250" dirty="0"/>
              <a:t>David earned his B.A. from Grinnell College, completed additional classes in accounting at Drake University, and holds an active Series 7/Registered Representatives license.</a:t>
            </a:r>
          </a:p>
        </p:txBody>
      </p:sp>
      <p:sp>
        <p:nvSpPr>
          <p:cNvPr id="17" name="Text Placeholder 20">
            <a:extLst>
              <a:ext uri="{FF2B5EF4-FFF2-40B4-BE49-F238E27FC236}">
                <a16:creationId xmlns:a16="http://schemas.microsoft.com/office/drawing/2014/main" id="{27EE4229-0D49-6200-54CB-E6C576FB1E55}"/>
              </a:ext>
            </a:extLst>
          </p:cNvPr>
          <p:cNvSpPr txBox="1">
            <a:spLocks/>
          </p:cNvSpPr>
          <p:nvPr/>
        </p:nvSpPr>
        <p:spPr>
          <a:xfrm>
            <a:off x="6239320" y="3306938"/>
            <a:ext cx="2423199" cy="3496719"/>
          </a:xfrm>
          <a:prstGeom prst="rect">
            <a:avLst/>
          </a:prstGeom>
          <a:solidFill>
            <a:srgbClr val="E1EAF3"/>
          </a:solidFill>
        </p:spPr>
        <p:txBody>
          <a:bodyPr vert="horz" lIns="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300" dirty="0"/>
              <a:t>Veronica is Chief of Staff and Project Manager.</a:t>
            </a:r>
          </a:p>
          <a:p>
            <a:pPr marL="285750" indent="-285750" algn="l">
              <a:buFont typeface="Arial" panose="020B0604020202020204" pitchFamily="34" charset="0"/>
              <a:buChar char="•"/>
            </a:pPr>
            <a:r>
              <a:rPr lang="en-US" sz="1300" dirty="0"/>
              <a:t>She has led project administration and client success teams for many years.</a:t>
            </a:r>
          </a:p>
          <a:p>
            <a:pPr marL="285750" indent="-285750" algn="l">
              <a:buFont typeface="Arial" panose="020B0604020202020204" pitchFamily="34" charset="0"/>
              <a:buChar char="•"/>
            </a:pPr>
            <a:r>
              <a:rPr lang="en-US" sz="1300" dirty="0"/>
              <a:t>Prior to joining CPC, she managed operations for a solar development company, completing over 100 systems around the country and currently in operation.</a:t>
            </a:r>
          </a:p>
          <a:p>
            <a:pPr marL="285750" indent="-285750" algn="l">
              <a:buFont typeface="Arial" panose="020B0604020202020204" pitchFamily="34" charset="0"/>
              <a:buChar char="•"/>
            </a:pPr>
            <a:r>
              <a:rPr lang="en-US" sz="1300" dirty="0"/>
              <a:t>Veronica earned her B.A. from Pomona College and holds certifications in sales and service.</a:t>
            </a:r>
          </a:p>
        </p:txBody>
      </p:sp>
      <p:sp>
        <p:nvSpPr>
          <p:cNvPr id="23" name="Text Placeholder 20">
            <a:extLst>
              <a:ext uri="{FF2B5EF4-FFF2-40B4-BE49-F238E27FC236}">
                <a16:creationId xmlns:a16="http://schemas.microsoft.com/office/drawing/2014/main" id="{3F082EC5-2203-2759-9DE0-917C07B7E680}"/>
              </a:ext>
            </a:extLst>
          </p:cNvPr>
          <p:cNvSpPr txBox="1">
            <a:spLocks/>
          </p:cNvSpPr>
          <p:nvPr/>
        </p:nvSpPr>
        <p:spPr>
          <a:xfrm>
            <a:off x="9072971" y="3306939"/>
            <a:ext cx="2452020" cy="3496718"/>
          </a:xfrm>
          <a:prstGeom prst="rect">
            <a:avLst/>
          </a:prstGeom>
          <a:solidFill>
            <a:srgbClr val="E1EAF3"/>
          </a:solidFill>
        </p:spPr>
        <p:txBody>
          <a:bodyPr vert="horz" lIns="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300" dirty="0"/>
              <a:t>Martin is Revenue Operations Leader with a background in business development and sales strategy. </a:t>
            </a:r>
          </a:p>
          <a:p>
            <a:pPr marL="285750" indent="-285750" algn="l">
              <a:buFont typeface="Arial" panose="020B0604020202020204" pitchFamily="34" charset="0"/>
              <a:buChar char="•"/>
            </a:pPr>
            <a:r>
              <a:rPr lang="en-US" sz="1300" dirty="0"/>
              <a:t>Prior to transitioning into Revenue Operations, he played a key role in driving outbound growth, managing sales pipelines, and optimizing CRM systems to improve visibility and performance.</a:t>
            </a:r>
          </a:p>
          <a:p>
            <a:pPr marL="285750" indent="-285750" algn="l">
              <a:buFont typeface="Arial" panose="020B0604020202020204" pitchFamily="34" charset="0"/>
              <a:buChar char="•"/>
            </a:pPr>
            <a:r>
              <a:rPr lang="en-US" sz="1300" dirty="0"/>
              <a:t>Today, he focuses on building scalable, data-driven processes that align marketing, sales, and operations for sustainable growth.</a:t>
            </a:r>
          </a:p>
        </p:txBody>
      </p:sp>
    </p:spTree>
    <p:extLst>
      <p:ext uri="{BB962C8B-B14F-4D97-AF65-F5344CB8AC3E}">
        <p14:creationId xmlns:p14="http://schemas.microsoft.com/office/powerpoint/2010/main" val="27275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2B65A39C7FB347994F392BB69D4687" ma:contentTypeVersion="19" ma:contentTypeDescription="Create a new document." ma:contentTypeScope="" ma:versionID="595cd5e7357e2ca05b73c4b3d2e0d5af">
  <xsd:schema xmlns:xsd="http://www.w3.org/2001/XMLSchema" xmlns:xs="http://www.w3.org/2001/XMLSchema" xmlns:p="http://schemas.microsoft.com/office/2006/metadata/properties" xmlns:ns2="b5c7a035-841b-41d3-a68c-aca8845b7f69" xmlns:ns3="859bf344-1f00-48ff-bedc-cd5c13a9b2f2" targetNamespace="http://schemas.microsoft.com/office/2006/metadata/properties" ma:root="true" ma:fieldsID="a12c3f8ef0c69bf1653704d663488321" ns2:_="" ns3:_="">
    <xsd:import namespace="b5c7a035-841b-41d3-a68c-aca8845b7f69"/>
    <xsd:import namespace="859bf344-1f00-48ff-bedc-cd5c13a9b2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Statu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7a035-841b-41d3-a68c-aca8845b7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e2599c7-fa72-46d0-a2f4-3e35bc3c8e6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Status" ma:index="24" nillable="true" ma:displayName="Status" ma:description="Indicates if file has been uploaded to vtenext" ma:format="Dropdown" ma:internalName="Status">
      <xsd:simpleType>
        <xsd:restriction base="dms:Choice">
          <xsd:enumeration value="Uploaded"/>
        </xsd:restriction>
      </xsd:simpleType>
    </xsd:element>
    <xsd:element name="Notes" ma:index="25" nillable="true" ma:displayName="Notes" ma:description="Allows user to provide details" ma:format="Dropdown" ma:internalName="Notes">
      <xsd:simpleType>
        <xsd:restriction base="dms:Note">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9bf344-1f00-48ff-bedc-cd5c13a9b2f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e32eef2-a4fe-44fa-ade9-995a26cb1d30}" ma:internalName="TaxCatchAll" ma:showField="CatchAllData" ma:web="859bf344-1f00-48ff-bedc-cd5c13a9b2f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c7a035-841b-41d3-a68c-aca8845b7f69">
      <Terms xmlns="http://schemas.microsoft.com/office/infopath/2007/PartnerControls"/>
    </lcf76f155ced4ddcb4097134ff3c332f>
    <TaxCatchAll xmlns="859bf344-1f00-48ff-bedc-cd5c13a9b2f2" xsi:nil="true"/>
    <SharedWithUsers xmlns="859bf344-1f00-48ff-bedc-cd5c13a9b2f2">
      <UserInfo>
        <DisplayName>David Kurzman</DisplayName>
        <AccountId>6</AccountId>
        <AccountType/>
      </UserInfo>
    </SharedWithUsers>
    <Status xmlns="b5c7a035-841b-41d3-a68c-aca8845b7f69" xsi:nil="true"/>
    <Notes xmlns="b5c7a035-841b-41d3-a68c-aca8845b7f69" xsi:nil="true"/>
  </documentManagement>
</p:properties>
</file>

<file path=customXml/itemProps1.xml><?xml version="1.0" encoding="utf-8"?>
<ds:datastoreItem xmlns:ds="http://schemas.openxmlformats.org/officeDocument/2006/customXml" ds:itemID="{12F239FD-FA7C-4E09-985B-E75D540ABA82}">
  <ds:schemaRefs>
    <ds:schemaRef ds:uri="http://schemas.microsoft.com/sharepoint/v3/contenttype/forms"/>
  </ds:schemaRefs>
</ds:datastoreItem>
</file>

<file path=customXml/itemProps2.xml><?xml version="1.0" encoding="utf-8"?>
<ds:datastoreItem xmlns:ds="http://schemas.openxmlformats.org/officeDocument/2006/customXml" ds:itemID="{EA24B3A2-ADED-4F78-AF96-3A949D83147E}">
  <ds:schemaRefs>
    <ds:schemaRef ds:uri="859bf344-1f00-48ff-bedc-cd5c13a9b2f2"/>
    <ds:schemaRef ds:uri="b5c7a035-841b-41d3-a68c-aca8845b7f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BFB246-1A55-4A2A-92C4-669A1932E62D}">
  <ds:schemaRefs>
    <ds:schemaRef ds:uri="859bf344-1f00-48ff-bedc-cd5c13a9b2f2"/>
    <ds:schemaRef ds:uri="b5c7a035-841b-41d3-a68c-aca8845b7f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TotalTime>
  <Words>711</Words>
  <Application>Microsoft Office PowerPoint</Application>
  <PresentationFormat>Widescreen</PresentationFormat>
  <Paragraphs>77</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Raleway</vt:lpstr>
      <vt:lpstr>Calibri Light</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Akash Pandey</dc:creator>
  <cp:lastModifiedBy>Veronica Lombardi</cp:lastModifiedBy>
  <cp:revision>5</cp:revision>
  <dcterms:created xsi:type="dcterms:W3CDTF">2023-09-02T12:06:15Z</dcterms:created>
  <dcterms:modified xsi:type="dcterms:W3CDTF">2026-03-11T16:57:35Z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0x010100CB2B65A39C7FB347994F392BB69D4687</vt:lpwstr>
  </property>
  <property fmtid="{D5CDD505-2E9C-101B-9397-08002B2CF9AE}" pid="3" name="MediaServiceImageTags">
    <vt:lpwstr/>
  </property>
</Properties>
</file>